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2"/>
  </p:notesMasterIdLst>
  <p:handoutMasterIdLst>
    <p:handoutMasterId r:id="rId43"/>
  </p:handoutMasterIdLst>
  <p:sldIdLst>
    <p:sldId id="2448" r:id="rId5"/>
    <p:sldId id="2462" r:id="rId6"/>
    <p:sldId id="259" r:id="rId7"/>
    <p:sldId id="2451" r:id="rId8"/>
    <p:sldId id="2432" r:id="rId9"/>
    <p:sldId id="2433" r:id="rId10"/>
    <p:sldId id="2484" r:id="rId11"/>
    <p:sldId id="2450" r:id="rId12"/>
    <p:sldId id="2464" r:id="rId13"/>
    <p:sldId id="2472" r:id="rId14"/>
    <p:sldId id="2466" r:id="rId15"/>
    <p:sldId id="2467" r:id="rId16"/>
    <p:sldId id="2457" r:id="rId17"/>
    <p:sldId id="2473" r:id="rId18"/>
    <p:sldId id="2470" r:id="rId19"/>
    <p:sldId id="2471" r:id="rId20"/>
    <p:sldId id="2478" r:id="rId21"/>
    <p:sldId id="2476" r:id="rId22"/>
    <p:sldId id="2477" r:id="rId23"/>
    <p:sldId id="2475" r:id="rId24"/>
    <p:sldId id="2479" r:id="rId25"/>
    <p:sldId id="2480" r:id="rId26"/>
    <p:sldId id="2481" r:id="rId27"/>
    <p:sldId id="2483" r:id="rId28"/>
    <p:sldId id="2482" r:id="rId29"/>
    <p:sldId id="2485" r:id="rId30"/>
    <p:sldId id="2486" r:id="rId31"/>
    <p:sldId id="267" r:id="rId32"/>
    <p:sldId id="266" r:id="rId33"/>
    <p:sldId id="258" r:id="rId34"/>
    <p:sldId id="2488" r:id="rId35"/>
    <p:sldId id="2492" r:id="rId36"/>
    <p:sldId id="2491" r:id="rId37"/>
    <p:sldId id="2493" r:id="rId38"/>
    <p:sldId id="2494" r:id="rId39"/>
    <p:sldId id="2489" r:id="rId40"/>
    <p:sldId id="243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9757"/>
    <a:srgbClr val="01023B"/>
    <a:srgbClr val="898989"/>
    <a:srgbClr val="2F3342"/>
    <a:srgbClr val="A53F52"/>
    <a:srgbClr val="2C21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0" autoAdjust="0"/>
    <p:restoredTop sz="95033" autoAdjust="0"/>
  </p:normalViewPr>
  <p:slideViewPr>
    <p:cSldViewPr snapToGrid="0">
      <p:cViewPr varScale="1">
        <p:scale>
          <a:sx n="81" d="100"/>
          <a:sy n="81" d="100"/>
        </p:scale>
        <p:origin x="86" y="91"/>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dirty="0"/>
              <a:t>Annual Average of Global Sales From</a:t>
            </a:r>
            <a:r>
              <a:rPr lang="en-US" baseline="0" dirty="0"/>
              <a:t> L</a:t>
            </a:r>
            <a:r>
              <a:rPr lang="en-US" dirty="0"/>
              <a:t>ast 25 Years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numRef>
              <c:f>'slide 6'!$B$31:$E$31</c:f>
              <c:numCache>
                <c:formatCode>General</c:formatCode>
                <c:ptCount val="4"/>
              </c:numCache>
            </c:numRef>
          </c:cat>
          <c:val>
            <c:numRef>
              <c:f>'slide 6'!$B$32:$E$32</c:f>
              <c:numCache>
                <c:formatCode>General</c:formatCode>
                <c:ptCount val="4"/>
              </c:numCache>
            </c:numRef>
          </c:val>
          <c:extLst>
            <c:ext xmlns:c16="http://schemas.microsoft.com/office/drawing/2014/chart" uri="{C3380CC4-5D6E-409C-BE32-E72D297353CC}">
              <c16:uniqueId val="{00000000-25C9-4003-9A33-185F20BC0DD5}"/>
            </c:ext>
          </c:extLst>
        </c:ser>
        <c:dLbls>
          <c:showLegendKey val="0"/>
          <c:showVal val="0"/>
          <c:showCatName val="0"/>
          <c:showSerName val="0"/>
          <c:showPercent val="0"/>
          <c:showBubbleSize val="0"/>
        </c:dLbls>
        <c:gapWidth val="65"/>
        <c:shape val="box"/>
        <c:axId val="612441440"/>
        <c:axId val="612436032"/>
        <c:axId val="0"/>
      </c:bar3DChart>
      <c:catAx>
        <c:axId val="612441440"/>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a:t>Geographical Region</a:t>
                </a:r>
              </a:p>
            </c:rich>
          </c:tx>
          <c:layout>
            <c:manualLayout>
              <c:xMode val="edge"/>
              <c:yMode val="edge"/>
              <c:x val="0.35192062556740233"/>
              <c:y val="0.89400383818298801"/>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612436032"/>
        <c:crosses val="autoZero"/>
        <c:auto val="1"/>
        <c:lblAlgn val="ctr"/>
        <c:lblOffset val="100"/>
        <c:noMultiLvlLbl val="0"/>
      </c:catAx>
      <c:valAx>
        <c:axId val="61243603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dirty="0"/>
                  <a:t>Average annual Sales (in millions)</a:t>
                </a:r>
              </a:p>
            </c:rich>
          </c:tx>
          <c:layout>
            <c:manualLayout>
              <c:xMode val="edge"/>
              <c:yMode val="edge"/>
              <c:x val="3.8469747220870827E-2"/>
              <c:y val="0.15869383245480317"/>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612441440"/>
        <c:crosses val="autoZero"/>
        <c:crossBetween val="between"/>
      </c:valAx>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Sales Distribution Since 1990 (25 Years)</a:t>
            </a:r>
          </a:p>
        </c:rich>
      </c:tx>
      <c:layout>
        <c:manualLayout>
          <c:xMode val="edge"/>
          <c:yMode val="edge"/>
          <c:x val="0.16553143323350861"/>
          <c:y val="2.3148096523652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591649976732835"/>
          <c:y val="0.23271948318311031"/>
          <c:w val="0.40255402449693789"/>
          <c:h val="0.67092337416156311"/>
        </c:manualLayout>
      </c:layout>
      <c:pieChart>
        <c:varyColors val="1"/>
        <c:ser>
          <c:idx val="0"/>
          <c:order val="0"/>
          <c:dPt>
            <c:idx val="0"/>
            <c:bubble3D val="0"/>
            <c:spPr>
              <a:solidFill>
                <a:srgbClr val="92D050"/>
              </a:solidFill>
              <a:ln w="19050">
                <a:solidFill>
                  <a:schemeClr val="lt1"/>
                </a:solidFill>
              </a:ln>
              <a:effectLst/>
            </c:spPr>
            <c:extLst>
              <c:ext xmlns:c16="http://schemas.microsoft.com/office/drawing/2014/chart" uri="{C3380CC4-5D6E-409C-BE32-E72D297353CC}">
                <c16:uniqueId val="{00000001-5FF0-4582-8CAA-58F2558DB562}"/>
              </c:ext>
            </c:extLst>
          </c:dPt>
          <c:dPt>
            <c:idx val="1"/>
            <c:bubble3D val="0"/>
            <c:spPr>
              <a:solidFill>
                <a:schemeClr val="tx2">
                  <a:lumMod val="40000"/>
                  <a:lumOff val="60000"/>
                </a:schemeClr>
              </a:solidFill>
              <a:ln w="19050">
                <a:solidFill>
                  <a:schemeClr val="lt1"/>
                </a:solidFill>
              </a:ln>
              <a:effectLst/>
            </c:spPr>
            <c:extLst>
              <c:ext xmlns:c16="http://schemas.microsoft.com/office/drawing/2014/chart" uri="{C3380CC4-5D6E-409C-BE32-E72D297353CC}">
                <c16:uniqueId val="{00000003-5FF0-4582-8CAA-58F2558DB562}"/>
              </c:ext>
            </c:extLst>
          </c:dPt>
          <c:dPt>
            <c:idx val="2"/>
            <c:bubble3D val="0"/>
            <c:spPr>
              <a:solidFill>
                <a:schemeClr val="accent3">
                  <a:lumMod val="75000"/>
                </a:schemeClr>
              </a:solidFill>
              <a:ln w="19050">
                <a:solidFill>
                  <a:schemeClr val="lt1"/>
                </a:solidFill>
              </a:ln>
              <a:effectLst/>
            </c:spPr>
            <c:extLst>
              <c:ext xmlns:c16="http://schemas.microsoft.com/office/drawing/2014/chart" uri="{C3380CC4-5D6E-409C-BE32-E72D297353CC}">
                <c16:uniqueId val="{00000005-5FF0-4582-8CAA-58F2558DB562}"/>
              </c:ext>
            </c:extLst>
          </c:dPt>
          <c:dPt>
            <c:idx val="3"/>
            <c:bubble3D val="0"/>
            <c:spPr>
              <a:solidFill>
                <a:srgbClr val="0070C0"/>
              </a:solidFill>
              <a:ln w="19050">
                <a:solidFill>
                  <a:schemeClr val="lt1"/>
                </a:solidFill>
              </a:ln>
              <a:effectLst/>
            </c:spPr>
            <c:extLst>
              <c:ext xmlns:c16="http://schemas.microsoft.com/office/drawing/2014/chart" uri="{C3380CC4-5D6E-409C-BE32-E72D297353CC}">
                <c16:uniqueId val="{00000007-5FF0-4582-8CAA-58F2558DB562}"/>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'slide 3'!$G$33:$J$33</c:f>
              <c:strCache>
                <c:ptCount val="4"/>
                <c:pt idx="0">
                  <c:v>% of JP Sales</c:v>
                </c:pt>
                <c:pt idx="1">
                  <c:v>% of Other Sales</c:v>
                </c:pt>
                <c:pt idx="2">
                  <c:v>% of EU Sales</c:v>
                </c:pt>
                <c:pt idx="3">
                  <c:v>% of NA Sales</c:v>
                </c:pt>
              </c:strCache>
            </c:strRef>
          </c:cat>
          <c:val>
            <c:numRef>
              <c:f>'slide 3'!$G$34:$J$34</c:f>
              <c:numCache>
                <c:formatCode>0%</c:formatCode>
                <c:ptCount val="4"/>
                <c:pt idx="0">
                  <c:v>0.13850372243021139</c:v>
                </c:pt>
                <c:pt idx="1">
                  <c:v>9.5557595535954554E-2</c:v>
                </c:pt>
                <c:pt idx="2">
                  <c:v>0.28158418363666698</c:v>
                </c:pt>
                <c:pt idx="3">
                  <c:v>0.4865509485107723</c:v>
                </c:pt>
              </c:numCache>
            </c:numRef>
          </c:val>
          <c:extLst>
            <c:ext xmlns:c16="http://schemas.microsoft.com/office/drawing/2014/chart" uri="{C3380CC4-5D6E-409C-BE32-E72D297353CC}">
              <c16:uniqueId val="{00000008-5FF0-4582-8CAA-58F2558DB562}"/>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0.6277079375607244"/>
          <c:y val="0.25897483320766151"/>
          <c:w val="0.34666791638641214"/>
          <c:h val="0.6433587407029444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dirty="0"/>
              <a:t>Game Sales</a:t>
            </a:r>
            <a:r>
              <a:rPr lang="en-US" sz="1800" baseline="0" dirty="0"/>
              <a:t> per Region Since 1990</a:t>
            </a:r>
            <a:endParaRPr lang="en-US" sz="1800" dirty="0"/>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sideWall>
    <c:backWall>
      <c:thickness val="0"/>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backWall>
    <c:plotArea>
      <c:layout>
        <c:manualLayout>
          <c:layoutTarget val="inner"/>
          <c:xMode val="edge"/>
          <c:yMode val="edge"/>
          <c:x val="0.11403844986792641"/>
          <c:y val="9.4911063289437936E-2"/>
          <c:w val="0.86567938853275328"/>
          <c:h val="0.76842193557579397"/>
        </c:manualLayout>
      </c:layout>
      <c:bar3DChart>
        <c:barDir val="col"/>
        <c:grouping val="clustered"/>
        <c:varyColors val="0"/>
        <c:ser>
          <c:idx val="0"/>
          <c:order val="0"/>
          <c:spPr>
            <a:solidFill>
              <a:schemeClr val="tx2">
                <a:lumMod val="40000"/>
                <a:lumOff val="60000"/>
              </a:schemeClr>
            </a:solidFill>
            <a:ln>
              <a:noFill/>
            </a:ln>
            <a:effectLst/>
            <a:sp3d/>
          </c:spPr>
          <c:invertIfNegative val="0"/>
          <c:dPt>
            <c:idx val="0"/>
            <c:invertIfNegative val="0"/>
            <c:bubble3D val="0"/>
            <c:spPr>
              <a:solidFill>
                <a:srgbClr val="0070C0"/>
              </a:solidFill>
              <a:ln>
                <a:noFill/>
              </a:ln>
              <a:effectLst/>
              <a:sp3d/>
            </c:spPr>
            <c:extLst>
              <c:ext xmlns:c16="http://schemas.microsoft.com/office/drawing/2014/chart" uri="{C3380CC4-5D6E-409C-BE32-E72D297353CC}">
                <c16:uniqueId val="{00000001-8964-4B3C-9D13-C658E4B0B99D}"/>
              </c:ext>
            </c:extLst>
          </c:dPt>
          <c:dPt>
            <c:idx val="1"/>
            <c:invertIfNegative val="0"/>
            <c:bubble3D val="0"/>
            <c:spPr>
              <a:solidFill>
                <a:schemeClr val="accent3">
                  <a:lumMod val="75000"/>
                </a:schemeClr>
              </a:solidFill>
              <a:ln>
                <a:noFill/>
              </a:ln>
              <a:effectLst/>
              <a:sp3d/>
            </c:spPr>
            <c:extLst>
              <c:ext xmlns:c16="http://schemas.microsoft.com/office/drawing/2014/chart" uri="{C3380CC4-5D6E-409C-BE32-E72D297353CC}">
                <c16:uniqueId val="{00000002-8964-4B3C-9D13-C658E4B0B99D}"/>
              </c:ext>
            </c:extLst>
          </c:dPt>
          <c:dPt>
            <c:idx val="2"/>
            <c:invertIfNegative val="0"/>
            <c:bubble3D val="0"/>
            <c:spPr>
              <a:solidFill>
                <a:srgbClr val="92D050"/>
              </a:solidFill>
              <a:ln>
                <a:noFill/>
              </a:ln>
              <a:effectLst/>
              <a:sp3d/>
            </c:spPr>
            <c:extLst>
              <c:ext xmlns:c16="http://schemas.microsoft.com/office/drawing/2014/chart" uri="{C3380CC4-5D6E-409C-BE32-E72D297353CC}">
                <c16:uniqueId val="{00000003-8964-4B3C-9D13-C658E4B0B99D}"/>
              </c:ext>
            </c:extLst>
          </c:dPt>
          <c:cat>
            <c:strRef>
              <c:f>'slide 3.1'!$B$31:$E$31</c:f>
              <c:strCache>
                <c:ptCount val="4"/>
                <c:pt idx="0">
                  <c:v>NA_Sales</c:v>
                </c:pt>
                <c:pt idx="1">
                  <c:v>EU_Sales</c:v>
                </c:pt>
                <c:pt idx="2">
                  <c:v>JP_Sales</c:v>
                </c:pt>
                <c:pt idx="3">
                  <c:v>Other_Sales</c:v>
                </c:pt>
              </c:strCache>
            </c:strRef>
          </c:cat>
          <c:val>
            <c:numRef>
              <c:f>'slide 3.1'!$B$32:$E$32</c:f>
              <c:numCache>
                <c:formatCode>General</c:formatCode>
                <c:ptCount val="4"/>
                <c:pt idx="0">
                  <c:v>156.72269230769228</c:v>
                </c:pt>
                <c:pt idx="1">
                  <c:v>90.427692307692425</c:v>
                </c:pt>
                <c:pt idx="2">
                  <c:v>44.906923076923128</c:v>
                </c:pt>
                <c:pt idx="3">
                  <c:v>30.641538461538559</c:v>
                </c:pt>
              </c:numCache>
            </c:numRef>
          </c:val>
          <c:extLst>
            <c:ext xmlns:c16="http://schemas.microsoft.com/office/drawing/2014/chart" uri="{C3380CC4-5D6E-409C-BE32-E72D297353CC}">
              <c16:uniqueId val="{00000000-8964-4B3C-9D13-C658E4B0B99D}"/>
            </c:ext>
          </c:extLst>
        </c:ser>
        <c:dLbls>
          <c:showLegendKey val="0"/>
          <c:showVal val="0"/>
          <c:showCatName val="0"/>
          <c:showSerName val="0"/>
          <c:showPercent val="0"/>
          <c:showBubbleSize val="0"/>
        </c:dLbls>
        <c:gapWidth val="0"/>
        <c:gapDepth val="0"/>
        <c:shape val="box"/>
        <c:axId val="978596016"/>
        <c:axId val="978595184"/>
        <c:axId val="0"/>
      </c:bar3DChart>
      <c:catAx>
        <c:axId val="9785960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dirty="0"/>
                  <a:t>Geographical Region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978595184"/>
        <c:crosses val="autoZero"/>
        <c:auto val="1"/>
        <c:lblAlgn val="ctr"/>
        <c:lblOffset val="100"/>
        <c:noMultiLvlLbl val="0"/>
      </c:catAx>
      <c:valAx>
        <c:axId val="97859518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Sales</a:t>
                </a:r>
                <a:r>
                  <a:rPr lang="en-US" sz="1400" b="1" baseline="0" dirty="0"/>
                  <a:t>  (in millions</a:t>
                </a:r>
                <a:r>
                  <a:rPr lang="en-US" baseline="0" dirty="0"/>
                  <a:t>)</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85960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[vgsales_clean1.8.xlsx]Sheet2!PivotTable3</c:name>
    <c:fmtId val="3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8396273925973179E-2"/>
          <c:y val="3.1454788076461279E-2"/>
          <c:w val="0.61672774790703222"/>
          <c:h val="0.78445874785726299"/>
        </c:manualLayout>
      </c:layout>
      <c:lineChart>
        <c:grouping val="standard"/>
        <c:varyColors val="0"/>
        <c:ser>
          <c:idx val="0"/>
          <c:order val="0"/>
          <c:tx>
            <c:strRef>
              <c:f>Sheet2!$B$3</c:f>
              <c:strCache>
                <c:ptCount val="1"/>
                <c:pt idx="0">
                  <c:v> Proportion of NA Sales</c:v>
                </c:pt>
              </c:strCache>
            </c:strRef>
          </c:tx>
          <c:spPr>
            <a:ln w="28575" cap="rnd">
              <a:solidFill>
                <a:schemeClr val="accent1"/>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Sheet2!$B$4:$B$31</c:f>
              <c:numCache>
                <c:formatCode>0%</c:formatCode>
                <c:ptCount val="27"/>
                <c:pt idx="0">
                  <c:v>0.51548896537760691</c:v>
                </c:pt>
                <c:pt idx="1">
                  <c:v>0.39590443686006821</c:v>
                </c:pt>
                <c:pt idx="2">
                  <c:v>0.44472163865546227</c:v>
                </c:pt>
                <c:pt idx="3">
                  <c:v>0.32883862548934323</c:v>
                </c:pt>
                <c:pt idx="4">
                  <c:v>0.35556397625363134</c:v>
                </c:pt>
                <c:pt idx="5">
                  <c:v>0.28169333787311357</c:v>
                </c:pt>
                <c:pt idx="6">
                  <c:v>0.4356515189555612</c:v>
                </c:pt>
                <c:pt idx="7">
                  <c:v>0.47143994427306202</c:v>
                </c:pt>
                <c:pt idx="8">
                  <c:v>0.5004873864389604</c:v>
                </c:pt>
                <c:pt idx="9">
                  <c:v>0.50169140764914222</c:v>
                </c:pt>
                <c:pt idx="10">
                  <c:v>0.46879341139114866</c:v>
                </c:pt>
                <c:pt idx="11">
                  <c:v>0.52487404591667686</c:v>
                </c:pt>
                <c:pt idx="12">
                  <c:v>0.54659688511327142</c:v>
                </c:pt>
                <c:pt idx="13">
                  <c:v>0.54098085790135886</c:v>
                </c:pt>
                <c:pt idx="14">
                  <c:v>0.53085124144346396</c:v>
                </c:pt>
                <c:pt idx="15">
                  <c:v>0.52748184545810706</c:v>
                </c:pt>
                <c:pt idx="16">
                  <c:v>0.5050287907869544</c:v>
                </c:pt>
                <c:pt idx="17">
                  <c:v>0.51064491318791305</c:v>
                </c:pt>
                <c:pt idx="18">
                  <c:v>0.51770824125637405</c:v>
                </c:pt>
                <c:pt idx="19">
                  <c:v>0.50785348161026578</c:v>
                </c:pt>
                <c:pt idx="20">
                  <c:v>0.50672040772139471</c:v>
                </c:pt>
                <c:pt idx="21">
                  <c:v>0.46725204008451565</c:v>
                </c:pt>
                <c:pt idx="22">
                  <c:v>0.4262529570336161</c:v>
                </c:pt>
                <c:pt idx="23">
                  <c:v>0.42053636931772054</c:v>
                </c:pt>
                <c:pt idx="24">
                  <c:v>0.39159075398356369</c:v>
                </c:pt>
                <c:pt idx="25">
                  <c:v>0.38888048411498005</c:v>
                </c:pt>
                <c:pt idx="26">
                  <c:v>0.31965016222316373</c:v>
                </c:pt>
              </c:numCache>
            </c:numRef>
          </c:val>
          <c:smooth val="0"/>
          <c:extLst>
            <c:ext xmlns:c16="http://schemas.microsoft.com/office/drawing/2014/chart" uri="{C3380CC4-5D6E-409C-BE32-E72D297353CC}">
              <c16:uniqueId val="{00000000-4EF2-4BFF-A30C-733977FD3C3B}"/>
            </c:ext>
          </c:extLst>
        </c:ser>
        <c:ser>
          <c:idx val="1"/>
          <c:order val="1"/>
          <c:tx>
            <c:strRef>
              <c:f>Sheet2!$C$3</c:f>
              <c:strCache>
                <c:ptCount val="1"/>
                <c:pt idx="0">
                  <c:v> Proportion of EU Sales</c:v>
                </c:pt>
              </c:strCache>
            </c:strRef>
          </c:tx>
          <c:spPr>
            <a:ln w="28575" cap="rnd">
              <a:solidFill>
                <a:schemeClr val="accent3"/>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Sheet2!$C$4:$C$31</c:f>
              <c:numCache>
                <c:formatCode>0%</c:formatCode>
                <c:ptCount val="27"/>
                <c:pt idx="0">
                  <c:v>0.15448471350475804</c:v>
                </c:pt>
                <c:pt idx="1">
                  <c:v>0.12255662426310887</c:v>
                </c:pt>
                <c:pt idx="2">
                  <c:v>0.1537552521008404</c:v>
                </c:pt>
                <c:pt idx="3">
                  <c:v>0.10113092648977816</c:v>
                </c:pt>
                <c:pt idx="4">
                  <c:v>0.18794998105342922</c:v>
                </c:pt>
                <c:pt idx="5">
                  <c:v>0.16910679832028142</c:v>
                </c:pt>
                <c:pt idx="6">
                  <c:v>0.23730856138589002</c:v>
                </c:pt>
                <c:pt idx="7">
                  <c:v>0.24042193253059982</c:v>
                </c:pt>
                <c:pt idx="8">
                  <c:v>0.26084922213124428</c:v>
                </c:pt>
                <c:pt idx="9">
                  <c:v>0.24941298205117995</c:v>
                </c:pt>
                <c:pt idx="10">
                  <c:v>0.26170867235562595</c:v>
                </c:pt>
                <c:pt idx="11">
                  <c:v>0.28627025070142126</c:v>
                </c:pt>
                <c:pt idx="12">
                  <c:v>0.27745752427184667</c:v>
                </c:pt>
                <c:pt idx="13">
                  <c:v>0.29009361464300853</c:v>
                </c:pt>
                <c:pt idx="14">
                  <c:v>0.25594485653636245</c:v>
                </c:pt>
                <c:pt idx="15">
                  <c:v>0.26512153759186208</c:v>
                </c:pt>
                <c:pt idx="16">
                  <c:v>0.24806142034549342</c:v>
                </c:pt>
                <c:pt idx="17">
                  <c:v>0.26264543684236608</c:v>
                </c:pt>
                <c:pt idx="18">
                  <c:v>0.27166386752703542</c:v>
                </c:pt>
                <c:pt idx="19">
                  <c:v>0.28714666826534185</c:v>
                </c:pt>
                <c:pt idx="20">
                  <c:v>0.29434886161123514</c:v>
                </c:pt>
                <c:pt idx="21">
                  <c:v>0.32455273206567298</c:v>
                </c:pt>
                <c:pt idx="22">
                  <c:v>0.326731583869727</c:v>
                </c:pt>
                <c:pt idx="23">
                  <c:v>0.34173844523544417</c:v>
                </c:pt>
                <c:pt idx="24">
                  <c:v>0.37283760125812493</c:v>
                </c:pt>
                <c:pt idx="25">
                  <c:v>0.36955370650529801</c:v>
                </c:pt>
                <c:pt idx="26">
                  <c:v>0.37748624629708105</c:v>
                </c:pt>
              </c:numCache>
            </c:numRef>
          </c:val>
          <c:smooth val="0"/>
          <c:extLst>
            <c:ext xmlns:c16="http://schemas.microsoft.com/office/drawing/2014/chart" uri="{C3380CC4-5D6E-409C-BE32-E72D297353CC}">
              <c16:uniqueId val="{00000001-4EF2-4BFF-A30C-733977FD3C3B}"/>
            </c:ext>
          </c:extLst>
        </c:ser>
        <c:ser>
          <c:idx val="2"/>
          <c:order val="2"/>
          <c:tx>
            <c:strRef>
              <c:f>Sheet2!$D$3</c:f>
              <c:strCache>
                <c:ptCount val="1"/>
                <c:pt idx="0">
                  <c:v> Proportion of JP Sales</c:v>
                </c:pt>
              </c:strCache>
            </c:strRef>
          </c:tx>
          <c:spPr>
            <a:ln w="28575" cap="rnd">
              <a:solidFill>
                <a:schemeClr val="accent5"/>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Sheet2!$D$4:$D$31</c:f>
              <c:numCache>
                <c:formatCode>0%</c:formatCode>
                <c:ptCount val="27"/>
                <c:pt idx="0">
                  <c:v>0.30127556185462656</c:v>
                </c:pt>
                <c:pt idx="1">
                  <c:v>0.45857896369841761</c:v>
                </c:pt>
                <c:pt idx="2">
                  <c:v>0.37959558823529421</c:v>
                </c:pt>
                <c:pt idx="3">
                  <c:v>0.55089169204001764</c:v>
                </c:pt>
                <c:pt idx="4">
                  <c:v>0.42932929139825693</c:v>
                </c:pt>
                <c:pt idx="5">
                  <c:v>0.51923731699012665</c:v>
                </c:pt>
                <c:pt idx="6">
                  <c:v>0.28842580969118747</c:v>
                </c:pt>
                <c:pt idx="7">
                  <c:v>0.24315852323614259</c:v>
                </c:pt>
                <c:pt idx="8">
                  <c:v>0.19511053924435634</c:v>
                </c:pt>
                <c:pt idx="9">
                  <c:v>0.20830182672026093</c:v>
                </c:pt>
                <c:pt idx="10">
                  <c:v>0.21219487993649533</c:v>
                </c:pt>
                <c:pt idx="11">
                  <c:v>0.12025220985307901</c:v>
                </c:pt>
                <c:pt idx="12">
                  <c:v>0.10558252427184517</c:v>
                </c:pt>
                <c:pt idx="13">
                  <c:v>9.5570769875646597E-2</c:v>
                </c:pt>
                <c:pt idx="14">
                  <c:v>9.9339327879409758E-2</c:v>
                </c:pt>
                <c:pt idx="15">
                  <c:v>0.11801539331217178</c:v>
                </c:pt>
                <c:pt idx="16">
                  <c:v>0.14143953934741099</c:v>
                </c:pt>
                <c:pt idx="17">
                  <c:v>9.8594315076340283E-2</c:v>
                </c:pt>
                <c:pt idx="18">
                  <c:v>8.8659064792717096E-2</c:v>
                </c:pt>
                <c:pt idx="19">
                  <c:v>9.2638110368394921E-2</c:v>
                </c:pt>
                <c:pt idx="20">
                  <c:v>9.9015672623708348E-2</c:v>
                </c:pt>
                <c:pt idx="21">
                  <c:v>0.10265356360605615</c:v>
                </c:pt>
                <c:pt idx="22">
                  <c:v>0.14232271551961376</c:v>
                </c:pt>
                <c:pt idx="23">
                  <c:v>0.12920142379697377</c:v>
                </c:pt>
                <c:pt idx="24">
                  <c:v>0.11696982285392218</c:v>
                </c:pt>
                <c:pt idx="25">
                  <c:v>0.12738275340393507</c:v>
                </c:pt>
                <c:pt idx="26">
                  <c:v>0.19269290449992921</c:v>
                </c:pt>
              </c:numCache>
            </c:numRef>
          </c:val>
          <c:smooth val="0"/>
          <c:extLst>
            <c:ext xmlns:c16="http://schemas.microsoft.com/office/drawing/2014/chart" uri="{C3380CC4-5D6E-409C-BE32-E72D297353CC}">
              <c16:uniqueId val="{00000002-4EF2-4BFF-A30C-733977FD3C3B}"/>
            </c:ext>
          </c:extLst>
        </c:ser>
        <c:ser>
          <c:idx val="3"/>
          <c:order val="3"/>
          <c:tx>
            <c:strRef>
              <c:f>Sheet2!$E$3</c:f>
              <c:strCache>
                <c:ptCount val="1"/>
                <c:pt idx="0">
                  <c:v>Proportion of  Other Sales</c:v>
                </c:pt>
              </c:strCache>
            </c:strRef>
          </c:tx>
          <c:spPr>
            <a:ln w="28575" cap="rnd">
              <a:solidFill>
                <a:schemeClr val="tx2">
                  <a:lumMod val="40000"/>
                  <a:lumOff val="60000"/>
                </a:schemeClr>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Sheet2!$E$4:$E$31</c:f>
              <c:numCache>
                <c:formatCode>0%</c:formatCode>
                <c:ptCount val="27"/>
                <c:pt idx="0">
                  <c:v>2.8345818991698735E-2</c:v>
                </c:pt>
                <c:pt idx="1">
                  <c:v>2.2959975178405211E-2</c:v>
                </c:pt>
                <c:pt idx="2">
                  <c:v>2.1664915966386564E-2</c:v>
                </c:pt>
                <c:pt idx="3">
                  <c:v>1.9356241844280125E-2</c:v>
                </c:pt>
                <c:pt idx="4">
                  <c:v>2.7788303650372589E-2</c:v>
                </c:pt>
                <c:pt idx="5">
                  <c:v>3.0530019294064181E-2</c:v>
                </c:pt>
                <c:pt idx="6">
                  <c:v>3.8614109967361192E-2</c:v>
                </c:pt>
                <c:pt idx="7">
                  <c:v>4.5427405712011003E-2</c:v>
                </c:pt>
                <c:pt idx="8">
                  <c:v>4.4176706827309085E-2</c:v>
                </c:pt>
                <c:pt idx="9">
                  <c:v>4.2384685796155334E-2</c:v>
                </c:pt>
                <c:pt idx="10">
                  <c:v>6.1867434014685134E-2</c:v>
                </c:pt>
                <c:pt idx="11">
                  <c:v>6.9870576522763003E-2</c:v>
                </c:pt>
                <c:pt idx="12">
                  <c:v>6.9098907766991235E-2</c:v>
                </c:pt>
                <c:pt idx="13">
                  <c:v>7.2684085510689736E-2</c:v>
                </c:pt>
                <c:pt idx="14">
                  <c:v>0.11312519378920496</c:v>
                </c:pt>
                <c:pt idx="15">
                  <c:v>8.9250771839805218E-2</c:v>
                </c:pt>
                <c:pt idx="16">
                  <c:v>0.10658349328215096</c:v>
                </c:pt>
                <c:pt idx="17">
                  <c:v>0.13014449590077032</c:v>
                </c:pt>
                <c:pt idx="18">
                  <c:v>0.12484162762603755</c:v>
                </c:pt>
                <c:pt idx="19">
                  <c:v>0.11432511015857125</c:v>
                </c:pt>
                <c:pt idx="20">
                  <c:v>0.10146399960027377</c:v>
                </c:pt>
                <c:pt idx="21">
                  <c:v>0.10955399197534464</c:v>
                </c:pt>
                <c:pt idx="22">
                  <c:v>0.11046927435770497</c:v>
                </c:pt>
                <c:pt idx="23">
                  <c:v>0.11501779746216349</c:v>
                </c:pt>
                <c:pt idx="24">
                  <c:v>0.12539687249636536</c:v>
                </c:pt>
                <c:pt idx="25">
                  <c:v>0.12326021180030398</c:v>
                </c:pt>
                <c:pt idx="26">
                  <c:v>0.12653406686415569</c:v>
                </c:pt>
              </c:numCache>
            </c:numRef>
          </c:val>
          <c:smooth val="0"/>
          <c:extLst>
            <c:ext xmlns:c16="http://schemas.microsoft.com/office/drawing/2014/chart" uri="{C3380CC4-5D6E-409C-BE32-E72D297353CC}">
              <c16:uniqueId val="{00000003-4EF2-4BFF-A30C-733977FD3C3B}"/>
            </c:ext>
          </c:extLst>
        </c:ser>
        <c:dLbls>
          <c:showLegendKey val="0"/>
          <c:showVal val="0"/>
          <c:showCatName val="0"/>
          <c:showSerName val="0"/>
          <c:showPercent val="0"/>
          <c:showBubbleSize val="0"/>
        </c:dLbls>
        <c:smooth val="0"/>
        <c:axId val="1949678783"/>
        <c:axId val="1949682527"/>
      </c:lineChart>
      <c:catAx>
        <c:axId val="194967878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9682527"/>
        <c:crosses val="autoZero"/>
        <c:auto val="1"/>
        <c:lblAlgn val="ctr"/>
        <c:lblOffset val="100"/>
        <c:noMultiLvlLbl val="0"/>
      </c:catAx>
      <c:valAx>
        <c:axId val="19496825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Sales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9678783"/>
        <c:crosses val="autoZero"/>
        <c:crossBetween val="between"/>
      </c:valAx>
      <c:spPr>
        <a:noFill/>
        <a:ln>
          <a:noFill/>
        </a:ln>
        <a:effectLst/>
      </c:spPr>
    </c:plotArea>
    <c:legend>
      <c:legendPos val="r"/>
      <c:layout>
        <c:manualLayout>
          <c:xMode val="edge"/>
          <c:yMode val="edge"/>
          <c:x val="0.73034041678525119"/>
          <c:y val="0.38581430337001038"/>
          <c:w val="0.25560335831515035"/>
          <c:h val="0.2283711180649828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4">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[FP1.10.xlsx]slide 6!PivotTable1</c:name>
    <c:fmtId val="33"/>
  </c:pivotSource>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dirty="0"/>
              <a:t>Global Game Sales by Genre in 2016 </a:t>
            </a: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9192142222099983E-2"/>
          <c:y val="2.239845775183914E-2"/>
          <c:w val="0.95874177091877755"/>
          <c:h val="0.72492216273013999"/>
        </c:manualLayout>
      </c:layout>
      <c:bar3DChart>
        <c:barDir val="col"/>
        <c:grouping val="stacked"/>
        <c:varyColors val="0"/>
        <c:ser>
          <c:idx val="0"/>
          <c:order val="0"/>
          <c:tx>
            <c:strRef>
              <c:f>'slide 6'!$B$3</c:f>
              <c:strCache>
                <c:ptCount val="1"/>
                <c:pt idx="0">
                  <c:v>Sum of EU_Sales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6'!$B$4:$B$16</c:f>
              <c:numCache>
                <c:formatCode>General</c:formatCode>
                <c:ptCount val="11"/>
                <c:pt idx="0">
                  <c:v>6.36</c:v>
                </c:pt>
                <c:pt idx="1">
                  <c:v>0.38999999999999996</c:v>
                </c:pt>
                <c:pt idx="2">
                  <c:v>1.1499999999999999</c:v>
                </c:pt>
                <c:pt idx="3">
                  <c:v>0.09</c:v>
                </c:pt>
                <c:pt idx="4">
                  <c:v>0.87</c:v>
                </c:pt>
                <c:pt idx="5">
                  <c:v>1.1400000000000001</c:v>
                </c:pt>
                <c:pt idx="6">
                  <c:v>1.2899999999999998</c:v>
                </c:pt>
                <c:pt idx="7">
                  <c:v>7.6999999999999993</c:v>
                </c:pt>
                <c:pt idx="8">
                  <c:v>9.0000000000000011E-2</c:v>
                </c:pt>
                <c:pt idx="9">
                  <c:v>7.3599999999999994</c:v>
                </c:pt>
                <c:pt idx="10">
                  <c:v>0.32</c:v>
                </c:pt>
              </c:numCache>
            </c:numRef>
          </c:val>
          <c:extLst>
            <c:ext xmlns:c16="http://schemas.microsoft.com/office/drawing/2014/chart" uri="{C3380CC4-5D6E-409C-BE32-E72D297353CC}">
              <c16:uniqueId val="{00000000-03FA-4D23-9F99-475D59743FFB}"/>
            </c:ext>
          </c:extLst>
        </c:ser>
        <c:ser>
          <c:idx val="1"/>
          <c:order val="1"/>
          <c:tx>
            <c:strRef>
              <c:f>'slide 6'!$C$3</c:f>
              <c:strCache>
                <c:ptCount val="1"/>
                <c:pt idx="0">
                  <c:v>Sum of JP_Sales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6'!$C$4:$C$16</c:f>
              <c:numCache>
                <c:formatCode>General</c:formatCode>
                <c:ptCount val="11"/>
                <c:pt idx="0">
                  <c:v>5.79</c:v>
                </c:pt>
                <c:pt idx="1">
                  <c:v>0.93</c:v>
                </c:pt>
                <c:pt idx="2">
                  <c:v>0.64000000000000012</c:v>
                </c:pt>
                <c:pt idx="3">
                  <c:v>0.80999999999999994</c:v>
                </c:pt>
                <c:pt idx="4">
                  <c:v>0.11000000000000001</c:v>
                </c:pt>
                <c:pt idx="5">
                  <c:v>0.01</c:v>
                </c:pt>
                <c:pt idx="6">
                  <c:v>3.6299999999999994</c:v>
                </c:pt>
                <c:pt idx="7">
                  <c:v>0.6100000000000001</c:v>
                </c:pt>
                <c:pt idx="8">
                  <c:v>0.3</c:v>
                </c:pt>
                <c:pt idx="9">
                  <c:v>0.78</c:v>
                </c:pt>
                <c:pt idx="10">
                  <c:v>0.05</c:v>
                </c:pt>
              </c:numCache>
            </c:numRef>
          </c:val>
          <c:extLst>
            <c:ext xmlns:c16="http://schemas.microsoft.com/office/drawing/2014/chart" uri="{C3380CC4-5D6E-409C-BE32-E72D297353CC}">
              <c16:uniqueId val="{00000011-03FA-4D23-9F99-475D59743FFB}"/>
            </c:ext>
          </c:extLst>
        </c:ser>
        <c:ser>
          <c:idx val="2"/>
          <c:order val="2"/>
          <c:tx>
            <c:strRef>
              <c:f>'slide 6'!$D$3</c:f>
              <c:strCache>
                <c:ptCount val="1"/>
                <c:pt idx="0">
                  <c:v>Sum of Other_Sales</c:v>
                </c:pt>
              </c:strCache>
            </c:strRef>
          </c:tx>
          <c:spPr>
            <a:gradFill>
              <a:gsLst>
                <a:gs pos="31000">
                  <a:schemeClr val="accent4">
                    <a:lumMod val="40000"/>
                    <a:lumOff val="6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6'!$D$4:$D$16</c:f>
              <c:numCache>
                <c:formatCode>General</c:formatCode>
                <c:ptCount val="11"/>
                <c:pt idx="0">
                  <c:v>2.2300000000000009</c:v>
                </c:pt>
                <c:pt idx="1">
                  <c:v>0.25</c:v>
                </c:pt>
                <c:pt idx="2">
                  <c:v>0.51</c:v>
                </c:pt>
                <c:pt idx="3">
                  <c:v>0.23</c:v>
                </c:pt>
                <c:pt idx="4">
                  <c:v>0.39</c:v>
                </c:pt>
                <c:pt idx="5">
                  <c:v>0.18999999999999997</c:v>
                </c:pt>
                <c:pt idx="6">
                  <c:v>0.69000000000000006</c:v>
                </c:pt>
                <c:pt idx="7">
                  <c:v>2.42</c:v>
                </c:pt>
                <c:pt idx="8">
                  <c:v>0.05</c:v>
                </c:pt>
                <c:pt idx="9">
                  <c:v>1.9200000000000002</c:v>
                </c:pt>
                <c:pt idx="10">
                  <c:v>9.0000000000000011E-2</c:v>
                </c:pt>
              </c:numCache>
            </c:numRef>
          </c:val>
          <c:extLst>
            <c:ext xmlns:c16="http://schemas.microsoft.com/office/drawing/2014/chart" uri="{C3380CC4-5D6E-409C-BE32-E72D297353CC}">
              <c16:uniqueId val="{00000012-03FA-4D23-9F99-475D59743FFB}"/>
            </c:ext>
          </c:extLst>
        </c:ser>
        <c:ser>
          <c:idx val="3"/>
          <c:order val="3"/>
          <c:tx>
            <c:strRef>
              <c:f>'slide 6'!$E$3</c:f>
              <c:strCache>
                <c:ptCount val="1"/>
                <c:pt idx="0">
                  <c:v>Sum of NA_Sales</c:v>
                </c:pt>
              </c:strCache>
            </c:strRef>
          </c:tx>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6'!$E$4:$E$16</c:f>
              <c:numCache>
                <c:formatCode>General</c:formatCode>
                <c:ptCount val="11"/>
                <c:pt idx="0">
                  <c:v>5.870000000000001</c:v>
                </c:pt>
                <c:pt idx="1">
                  <c:v>0.34</c:v>
                </c:pt>
                <c:pt idx="2">
                  <c:v>1.5999999999999999</c:v>
                </c:pt>
                <c:pt idx="3">
                  <c:v>0.22</c:v>
                </c:pt>
                <c:pt idx="4">
                  <c:v>0.79</c:v>
                </c:pt>
                <c:pt idx="5">
                  <c:v>0.33</c:v>
                </c:pt>
                <c:pt idx="6">
                  <c:v>1.3900000000000001</c:v>
                </c:pt>
                <c:pt idx="7">
                  <c:v>7.44</c:v>
                </c:pt>
                <c:pt idx="8">
                  <c:v>0</c:v>
                </c:pt>
                <c:pt idx="9">
                  <c:v>4.57</c:v>
                </c:pt>
                <c:pt idx="10">
                  <c:v>0.11</c:v>
                </c:pt>
              </c:numCache>
            </c:numRef>
          </c:val>
          <c:extLst>
            <c:ext xmlns:c16="http://schemas.microsoft.com/office/drawing/2014/chart" uri="{C3380CC4-5D6E-409C-BE32-E72D297353CC}">
              <c16:uniqueId val="{00000013-03FA-4D23-9F99-475D59743FFB}"/>
            </c:ext>
          </c:extLst>
        </c:ser>
        <c:dLbls>
          <c:showLegendKey val="0"/>
          <c:showVal val="1"/>
          <c:showCatName val="0"/>
          <c:showSerName val="0"/>
          <c:showPercent val="0"/>
          <c:showBubbleSize val="0"/>
        </c:dLbls>
        <c:gapWidth val="150"/>
        <c:shape val="box"/>
        <c:axId val="682228720"/>
        <c:axId val="682229136"/>
        <c:axId val="0"/>
      </c:bar3DChart>
      <c:catAx>
        <c:axId val="6822287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Genre</a:t>
                </a:r>
              </a:p>
            </c:rich>
          </c:tx>
          <c:layout>
            <c:manualLayout>
              <c:xMode val="edge"/>
              <c:yMode val="edge"/>
              <c:x val="0.36762750296983893"/>
              <c:y val="0.929703380940711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682229136"/>
        <c:crosses val="autoZero"/>
        <c:auto val="1"/>
        <c:lblAlgn val="ctr"/>
        <c:lblOffset val="100"/>
        <c:noMultiLvlLbl val="0"/>
      </c:catAx>
      <c:valAx>
        <c:axId val="682229136"/>
        <c:scaling>
          <c:orientation val="minMax"/>
        </c:scaling>
        <c:delete val="0"/>
        <c:axPos val="l"/>
        <c:majorGridlines>
          <c:spPr>
            <a:ln w="9525" cap="flat" cmpd="sng" algn="ctr">
              <a:solidFill>
                <a:schemeClr val="accent5">
                  <a:lumMod val="25000"/>
                  <a:lumOff val="75000"/>
                </a:schemeClr>
              </a:solidFill>
              <a:round/>
            </a:ln>
            <a:effectLst/>
          </c:spPr>
        </c:majorGridlines>
        <c:title>
          <c:tx>
            <c:rich>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r>
                  <a:rPr lang="en-US" sz="1400" b="1" dirty="0"/>
                  <a:t>Sales</a:t>
                </a:r>
              </a:p>
            </c:rich>
          </c:tx>
          <c:layout>
            <c:manualLayout>
              <c:xMode val="edge"/>
              <c:yMode val="edge"/>
              <c:x val="4.2978174932578217E-2"/>
              <c:y val="0.35904935114258907"/>
            </c:manualLayout>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82228720"/>
        <c:crosses val="autoZero"/>
        <c:crossBetween val="between"/>
      </c:valAx>
      <c:spPr>
        <a:noFill/>
        <a:ln>
          <a:noFill/>
        </a:ln>
        <a:effectLst/>
      </c:spPr>
    </c:plotArea>
    <c:legend>
      <c:legendPos val="r"/>
      <c:layout>
        <c:manualLayout>
          <c:xMode val="edge"/>
          <c:yMode val="edge"/>
          <c:x val="0.23868411086866356"/>
          <c:y val="0.19482523196916832"/>
          <c:w val="0.26914544594148382"/>
          <c:h val="0.23620415931341004"/>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dirty="0"/>
              <a:t>European Sales since 1990</a:t>
            </a:r>
          </a:p>
        </c:rich>
      </c:tx>
      <c:layout>
        <c:manualLayout>
          <c:xMode val="edge"/>
          <c:yMode val="edge"/>
          <c:x val="0.30453047239737679"/>
          <c:y val="2.7454057688108935E-2"/>
        </c:manualLayout>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9714653948102737"/>
          <c:y val="0.10170187587608201"/>
          <c:w val="0.75622459178157009"/>
          <c:h val="0.66320174709179436"/>
        </c:manualLayout>
      </c:layout>
      <c:barChart>
        <c:barDir val="bar"/>
        <c:grouping val="clustered"/>
        <c:varyColors val="0"/>
        <c:ser>
          <c:idx val="0"/>
          <c:order val="0"/>
          <c:tx>
            <c:strRef>
              <c:f>Sheet1!$B$17</c:f>
              <c:strCache>
                <c:ptCount val="1"/>
                <c:pt idx="0">
                  <c:v>1990-2015</c:v>
                </c:pt>
              </c:strCache>
            </c:strRef>
          </c:tx>
          <c:spPr>
            <a:solidFill>
              <a:schemeClr val="accent1"/>
            </a:solidFill>
            <a:ln>
              <a:noFill/>
            </a:ln>
            <a:effectLst/>
          </c:spPr>
          <c:invertIfNegative val="0"/>
          <c:cat>
            <c:strRef>
              <c:f>Sheet1!$A$18:$A$27</c:f>
              <c:strCache>
                <c:ptCount val="10"/>
                <c:pt idx="0">
                  <c:v>Action</c:v>
                </c:pt>
                <c:pt idx="1">
                  <c:v>Adventure</c:v>
                </c:pt>
                <c:pt idx="2">
                  <c:v>Fighting</c:v>
                </c:pt>
                <c:pt idx="3">
                  <c:v>Platform</c:v>
                </c:pt>
                <c:pt idx="4">
                  <c:v>Racing</c:v>
                </c:pt>
                <c:pt idx="5">
                  <c:v>Role-Playing</c:v>
                </c:pt>
                <c:pt idx="6">
                  <c:v>Shooter</c:v>
                </c:pt>
                <c:pt idx="7">
                  <c:v>Simulation</c:v>
                </c:pt>
                <c:pt idx="8">
                  <c:v>Sports</c:v>
                </c:pt>
                <c:pt idx="9">
                  <c:v>Strategy</c:v>
                </c:pt>
              </c:strCache>
            </c:strRef>
          </c:cat>
          <c:val>
            <c:numRef>
              <c:f>Sheet1!$B$18:$B$27</c:f>
              <c:numCache>
                <c:formatCode>General</c:formatCode>
                <c:ptCount val="10"/>
                <c:pt idx="0">
                  <c:v>20.233199999999606</c:v>
                </c:pt>
                <c:pt idx="1">
                  <c:v>2.5136000000000007</c:v>
                </c:pt>
                <c:pt idx="2">
                  <c:v>3.9540000000000077</c:v>
                </c:pt>
                <c:pt idx="3">
                  <c:v>7.9920000000000009</c:v>
                </c:pt>
                <c:pt idx="4">
                  <c:v>9.4071999999999996</c:v>
                </c:pt>
                <c:pt idx="5">
                  <c:v>7.4516</c:v>
                </c:pt>
                <c:pt idx="6">
                  <c:v>12.109999999999879</c:v>
                </c:pt>
                <c:pt idx="7">
                  <c:v>4.5244</c:v>
                </c:pt>
                <c:pt idx="8">
                  <c:v>14.559199999999839</c:v>
                </c:pt>
                <c:pt idx="9">
                  <c:v>1.7848000000000039</c:v>
                </c:pt>
              </c:numCache>
            </c:numRef>
          </c:val>
          <c:extLst>
            <c:ext xmlns:c16="http://schemas.microsoft.com/office/drawing/2014/chart" uri="{C3380CC4-5D6E-409C-BE32-E72D297353CC}">
              <c16:uniqueId val="{00000000-922A-49F7-B05E-92DDF224C55A}"/>
            </c:ext>
          </c:extLst>
        </c:ser>
        <c:ser>
          <c:idx val="1"/>
          <c:order val="1"/>
          <c:tx>
            <c:strRef>
              <c:f>Sheet1!$C$17</c:f>
              <c:strCache>
                <c:ptCount val="1"/>
                <c:pt idx="0">
                  <c:v>2016</c:v>
                </c:pt>
              </c:strCache>
            </c:strRef>
          </c:tx>
          <c:spPr>
            <a:solidFill>
              <a:schemeClr val="accent2"/>
            </a:solidFill>
            <a:ln>
              <a:noFill/>
            </a:ln>
            <a:effectLst/>
          </c:spPr>
          <c:invertIfNegative val="0"/>
          <c:cat>
            <c:strRef>
              <c:f>Sheet1!$A$18:$A$27</c:f>
              <c:strCache>
                <c:ptCount val="10"/>
                <c:pt idx="0">
                  <c:v>Action</c:v>
                </c:pt>
                <c:pt idx="1">
                  <c:v>Adventure</c:v>
                </c:pt>
                <c:pt idx="2">
                  <c:v>Fighting</c:v>
                </c:pt>
                <c:pt idx="3">
                  <c:v>Platform</c:v>
                </c:pt>
                <c:pt idx="4">
                  <c:v>Racing</c:v>
                </c:pt>
                <c:pt idx="5">
                  <c:v>Role-Playing</c:v>
                </c:pt>
                <c:pt idx="6">
                  <c:v>Shooter</c:v>
                </c:pt>
                <c:pt idx="7">
                  <c:v>Simulation</c:v>
                </c:pt>
                <c:pt idx="8">
                  <c:v>Sports</c:v>
                </c:pt>
                <c:pt idx="9">
                  <c:v>Strategy</c:v>
                </c:pt>
              </c:strCache>
            </c:strRef>
          </c:cat>
          <c:val>
            <c:numRef>
              <c:f>Sheet1!$C$18:$C$27</c:f>
              <c:numCache>
                <c:formatCode>General</c:formatCode>
                <c:ptCount val="10"/>
                <c:pt idx="0">
                  <c:v>6.3599999999999959</c:v>
                </c:pt>
                <c:pt idx="1">
                  <c:v>0.39</c:v>
                </c:pt>
                <c:pt idx="2">
                  <c:v>1.1500000000000001</c:v>
                </c:pt>
                <c:pt idx="3">
                  <c:v>0.87000000000000011</c:v>
                </c:pt>
                <c:pt idx="4">
                  <c:v>1.1400000000000001</c:v>
                </c:pt>
                <c:pt idx="5">
                  <c:v>1.2900000000000005</c:v>
                </c:pt>
                <c:pt idx="6">
                  <c:v>7.6999999999999993</c:v>
                </c:pt>
                <c:pt idx="7">
                  <c:v>9.0000000000000011E-2</c:v>
                </c:pt>
                <c:pt idx="8">
                  <c:v>7.3599999999999968</c:v>
                </c:pt>
                <c:pt idx="9">
                  <c:v>0.32</c:v>
                </c:pt>
              </c:numCache>
            </c:numRef>
          </c:val>
          <c:extLst>
            <c:ext xmlns:c16="http://schemas.microsoft.com/office/drawing/2014/chart" uri="{C3380CC4-5D6E-409C-BE32-E72D297353CC}">
              <c16:uniqueId val="{00000001-922A-49F7-B05E-92DDF224C55A}"/>
            </c:ext>
          </c:extLst>
        </c:ser>
        <c:dLbls>
          <c:showLegendKey val="0"/>
          <c:showVal val="0"/>
          <c:showCatName val="0"/>
          <c:showSerName val="0"/>
          <c:showPercent val="0"/>
          <c:showBubbleSize val="0"/>
        </c:dLbls>
        <c:gapWidth val="182"/>
        <c:axId val="871920784"/>
        <c:axId val="871921200"/>
      </c:barChart>
      <c:catAx>
        <c:axId val="87192078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Genres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1921200"/>
        <c:crosses val="autoZero"/>
        <c:auto val="1"/>
        <c:lblAlgn val="ctr"/>
        <c:lblOffset val="100"/>
        <c:noMultiLvlLbl val="0"/>
      </c:catAx>
      <c:valAx>
        <c:axId val="87192120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dirty="0"/>
                  <a:t>Sales(in</a:t>
                </a:r>
                <a:r>
                  <a:rPr lang="en-US" sz="1400" baseline="0" dirty="0"/>
                  <a:t> millions)</a:t>
                </a:r>
                <a:endParaRPr lang="en-US" sz="1400" dirty="0"/>
              </a:p>
            </c:rich>
          </c:tx>
          <c:layout>
            <c:manualLayout>
              <c:xMode val="edge"/>
              <c:yMode val="edge"/>
              <c:x val="0.21772326982961188"/>
              <c:y val="0.8547280390900557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1920784"/>
        <c:crosses val="autoZero"/>
        <c:crossBetween val="between"/>
      </c:valAx>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plotArea>
    <c:legend>
      <c:legendPos val="b"/>
      <c:layout>
        <c:manualLayout>
          <c:xMode val="edge"/>
          <c:yMode val="edge"/>
          <c:x val="0.49092897193188234"/>
          <c:y val="0.85597213585280207"/>
          <c:w val="0.3512684170840697"/>
          <c:h val="0.10571315329693184"/>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12/19/2023</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wm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4.png>
</file>

<file path=ppt/media/image40.jpg>
</file>

<file path=ppt/media/image41.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12/19/2023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13216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4205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 id="2147483681" r:id="rId12"/>
    <p:sldLayoutId id="2147483682" r:id="rId13"/>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Downloads/Rockbuster%20(1).zip" TargetMode="External"/><Relationship Id="rId2" Type="http://schemas.openxmlformats.org/officeDocument/2006/relationships/hyperlink" Target="../../../../../Downloads/Census_Population_transformed_202101.csv" TargetMode="Externa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15.w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rianAvila819/Rockbuster-Project" TargetMode="External"/><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5.4-PigEBank-Client-Data-set.xlsx" TargetMode="External"/><Relationship Id="rId2" Type="http://schemas.openxmlformats.org/officeDocument/2006/relationships/hyperlink" Target="../../../../../Downloads/Census_Population_transformed_202101.csv" TargetMode="Externa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5.jpe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BrianAvila819/Projects/blob/main/Pig%20E%20Bank%20Exit%20Analysis.pdf" TargetMode="External"/><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s3.amazonaws.com/coach-courses-us/public/courses/data-immersion/A4/A4_Data_Assets/customers.zip" TargetMode="External"/><Relationship Id="rId2" Type="http://schemas.openxmlformats.org/officeDocument/2006/relationships/hyperlink" Target="../../../../../Downloads/Census_Population_transformed_202101.csv" TargetMode="Externa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5.jpe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github.com/BrianAvila819/Instacart-Project"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02%20Data/Original%20Data/Happiness%20Report.xlsx" TargetMode="External"/><Relationship Id="rId2" Type="http://schemas.openxmlformats.org/officeDocument/2006/relationships/hyperlink" Target="https://s3.amazonaws.com/coach-courses-us/public/courses/data-immersion/A4/A4_Data_Assets/customers.zip" TargetMode="Externa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20.png"/><Relationship Id="rId4"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BrianAvila819/Global-Happiness-Report-Project" TargetMode="External"/><Relationship Id="rId2" Type="http://schemas.openxmlformats.org/officeDocument/2006/relationships/hyperlink" Target="https://public.tableau.com/app/profile/brian3953/viz/WOrldHappinessFactors/WorldHappinessFactors" TargetMode="Externa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02%20Data/Original%20Data/Happiness%20Report.xlsx" TargetMode="External"/><Relationship Id="rId2" Type="http://schemas.openxmlformats.org/officeDocument/2006/relationships/hyperlink" Target="https://s3.amazonaws.com/coach-courses-us/public/courses/data-immersion/A4/A4_Data_Assets/customers.zip" TargetMode="Externa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6.png"/><Relationship Id="rId4" Type="http://schemas.openxmlformats.org/officeDocument/2006/relationships/image" Target="../media/image5.jpeg"/></Relationships>
</file>

<file path=ppt/slides/_rels/slide2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2.xml"/><Relationship Id="rId4" Type="http://schemas.openxmlformats.org/officeDocument/2006/relationships/chart" Target="../charts/chart3.xml"/></Relationships>
</file>

<file path=ppt/slides/_rels/slide2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3.wdp"/></Relationships>
</file>

<file path=ppt/slides/_rels/slide3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29.jpeg"/><Relationship Id="rId1" Type="http://schemas.openxmlformats.org/officeDocument/2006/relationships/slideLayout" Target="../slideLayouts/slideLayout13.xml"/><Relationship Id="rId4" Type="http://schemas.openxmlformats.org/officeDocument/2006/relationships/chart" Target="../charts/chart6.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github.com/BrianAvila819/Gameco-Sales-Analysis" TargetMode="External"/><Relationship Id="rId1" Type="http://schemas.openxmlformats.org/officeDocument/2006/relationships/slideLayout" Target="../slideLayouts/slideLayout7.xml"/><Relationship Id="rId4" Type="http://schemas.microsoft.com/office/2007/relationships/hdphoto" Target="../media/hdphoto7.wdp"/></Relationships>
</file>

<file path=ppt/slides/_rels/slide3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02%20Data/Original%20Data/Happiness%20Report.xlsx" TargetMode="External"/><Relationship Id="rId2" Type="http://schemas.openxmlformats.org/officeDocument/2006/relationships/hyperlink" Target="https://s3.amazonaws.com/coach-courses-us/public/courses/data-immersion/A4/A4_Data_Assets/customers.zip" TargetMode="Externa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20.png"/><Relationship Id="rId4" Type="http://schemas.openxmlformats.org/officeDocument/2006/relationships/image" Target="../media/image5.jpeg"/></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BrianAvila819/Gameco-Sales-Analysis" TargetMode="External"/><Relationship Id="rId2" Type="http://schemas.openxmlformats.org/officeDocument/2006/relationships/hyperlink" Target="https://public.tableau.com/app/profile/brian3953/viz/ChocolateRatings_17029520517710/Intro?publish=yes" TargetMode="External"/><Relationship Id="rId1" Type="http://schemas.openxmlformats.org/officeDocument/2006/relationships/slideLayout" Target="../slideLayouts/slideLayout7.xml"/><Relationship Id="rId5" Type="http://schemas.microsoft.com/office/2007/relationships/hdphoto" Target="../media/hdphoto8.wdp"/><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8" Type="http://schemas.openxmlformats.org/officeDocument/2006/relationships/image" Target="../media/image39.svg"/><Relationship Id="rId13" Type="http://schemas.openxmlformats.org/officeDocument/2006/relationships/hyperlink" Target="https://public.tableau.com/app/profile/brian3953/vizzes" TargetMode="External"/><Relationship Id="rId3" Type="http://schemas.openxmlformats.org/officeDocument/2006/relationships/image" Target="../media/image1.png"/><Relationship Id="rId7" Type="http://schemas.openxmlformats.org/officeDocument/2006/relationships/image" Target="../media/image38.png"/><Relationship Id="rId12" Type="http://schemas.openxmlformats.org/officeDocument/2006/relationships/image" Target="../media/image41.jpg"/><Relationship Id="rId2" Type="http://schemas.openxmlformats.org/officeDocument/2006/relationships/hyperlink" Target="https://free-4183875.webador.com/" TargetMode="External"/><Relationship Id="rId1" Type="http://schemas.openxmlformats.org/officeDocument/2006/relationships/slideLayout" Target="../slideLayouts/slideLayout11.xml"/><Relationship Id="rId6" Type="http://schemas.openxmlformats.org/officeDocument/2006/relationships/image" Target="../media/image37.svg"/><Relationship Id="rId11" Type="http://schemas.openxmlformats.org/officeDocument/2006/relationships/hyperlink" Target="https://github.com/BrianAvila819" TargetMode="External"/><Relationship Id="rId5" Type="http://schemas.openxmlformats.org/officeDocument/2006/relationships/image" Target="../media/image36.png"/><Relationship Id="rId10" Type="http://schemas.openxmlformats.org/officeDocument/2006/relationships/image" Target="../media/image40.jpg"/><Relationship Id="rId4" Type="http://schemas.microsoft.com/office/2007/relationships/hdphoto" Target="../media/hdphoto1.wdp"/><Relationship Id="rId9" Type="http://schemas.openxmlformats.org/officeDocument/2006/relationships/hyperlink" Target="https://www.linkedin.com/in/brian-analyst/" TargetMode="External"/><Relationship Id="rId1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Downloads/Census_Population_transformed_202101.csv" TargetMode="External"/><Relationship Id="rId2" Type="http://schemas.openxmlformats.org/officeDocument/2006/relationships/hyperlink" Target="../../../../../Downloads/CDC_Influenza_Deaths_edited.xlsx" TargetMode="Externa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rianAvila819/Projects/blob/main/Influenza%20Staffing%20Plan%202.10.docx" TargetMode="External"/><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 Id="rId5" Type="http://schemas.microsoft.com/office/2007/relationships/hdphoto" Target="../media/hdphoto5.wdp"/><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p:txBody>
          <a:bodyPr/>
          <a:lstStyle/>
          <a:p>
            <a:r>
              <a:rPr lang="en-US" sz="4400" dirty="0"/>
              <a:t>Data Analytics Portfolio </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4038600" y="3608511"/>
            <a:ext cx="4114800" cy="518795"/>
          </a:xfrm>
        </p:spPr>
        <p:txBody>
          <a:bodyPr/>
          <a:lstStyle/>
          <a:p>
            <a:r>
              <a:rPr lang="en-US" dirty="0"/>
              <a:t>Project case studies</a:t>
            </a:r>
          </a:p>
        </p:txBody>
      </p:sp>
      <p:sp>
        <p:nvSpPr>
          <p:cNvPr id="2" name="TextBox 1">
            <a:extLst>
              <a:ext uri="{FF2B5EF4-FFF2-40B4-BE49-F238E27FC236}">
                <a16:creationId xmlns:a16="http://schemas.microsoft.com/office/drawing/2014/main" id="{ED16740F-CCC8-4D03-71F7-8AF62681BCDF}"/>
              </a:ext>
            </a:extLst>
          </p:cNvPr>
          <p:cNvSpPr txBox="1"/>
          <p:nvPr/>
        </p:nvSpPr>
        <p:spPr>
          <a:xfrm>
            <a:off x="5337810" y="4825246"/>
            <a:ext cx="2183130" cy="369332"/>
          </a:xfrm>
          <a:prstGeom prst="rect">
            <a:avLst/>
          </a:prstGeom>
          <a:noFill/>
        </p:spPr>
        <p:txBody>
          <a:bodyPr wrap="square" rtlCol="0">
            <a:spAutoFit/>
          </a:bodyPr>
          <a:lstStyle/>
          <a:p>
            <a:r>
              <a:rPr lang="en-US" dirty="0"/>
              <a:t>By Brian Avila</a:t>
            </a: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838200" y="365125"/>
            <a:ext cx="9842237" cy="1325563"/>
          </a:xfrm>
        </p:spPr>
        <p:txBody>
          <a:bodyPr vert="horz" lIns="91440" tIns="45720" rIns="91440" bIns="45720" rtlCol="0" anchor="ctr">
            <a:normAutofit/>
          </a:bodyPr>
          <a:lstStyle/>
          <a:p>
            <a:pPr algn="l">
              <a:lnSpc>
                <a:spcPct val="90000"/>
              </a:lnSpc>
            </a:pPr>
            <a:r>
              <a:rPr lang="en-US" sz="5600" kern="1200">
                <a:solidFill>
                  <a:schemeClr val="tx1"/>
                </a:solidFill>
                <a:latin typeface="+mj-lt"/>
                <a:ea typeface="+mj-ea"/>
                <a:cs typeface="+mj-cs"/>
              </a:rPr>
              <a:t>Analysis</a:t>
            </a:r>
          </a:p>
        </p:txBody>
      </p:sp>
      <p:cxnSp>
        <p:nvCxnSpPr>
          <p:cNvPr id="1033" name="Straight Connector 1032">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35" name="Graphic 12">
            <a:extLst>
              <a:ext uri="{FF2B5EF4-FFF2-40B4-BE49-F238E27FC236}">
                <a16:creationId xmlns:a16="http://schemas.microsoft.com/office/drawing/2014/main" id="{58BDB0EE-D238-415B-9ED8-62AA6AB2A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03882" y="59182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037" name="Graphic 11">
            <a:extLst>
              <a:ext uri="{FF2B5EF4-FFF2-40B4-BE49-F238E27FC236}">
                <a16:creationId xmlns:a16="http://schemas.microsoft.com/office/drawing/2014/main" id="{C5B55FC3-961D-4325-82F1-DE92B0D04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2662" y="82112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039" name="Graphic 13">
            <a:extLst>
              <a:ext uri="{FF2B5EF4-FFF2-40B4-BE49-F238E27FC236}">
                <a16:creationId xmlns:a16="http://schemas.microsoft.com/office/drawing/2014/main" id="{4C8AB332-D09E-4F28-943C-DABDD4716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88342" y="1336268"/>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10218422" y="5758431"/>
            <a:ext cx="360790" cy="296731"/>
          </a:xfrm>
        </p:spPr>
        <p:txBody>
          <a:bodyPr/>
          <a:lstStyle/>
          <a:p>
            <a:pPr defTabSz="740664">
              <a:spcAft>
                <a:spcPts val="600"/>
              </a:spcAft>
            </a:pPr>
            <a:fld id="{8C2E478F-E849-4A8C-AF1F-CBCC78A7CBFA}" type="slidenum">
              <a:rPr lang="en-US" sz="972" kern="1200">
                <a:solidFill>
                  <a:schemeClr val="tx1">
                    <a:tint val="75000"/>
                  </a:schemeClr>
                </a:solidFill>
                <a:latin typeface="+mn-lt"/>
                <a:ea typeface="+mn-ea"/>
                <a:cs typeface="+mn-cs"/>
              </a:rPr>
              <a:pPr defTabSz="740664">
                <a:spcAft>
                  <a:spcPts val="600"/>
                </a:spcAft>
              </a:pPr>
              <a:t>10</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625113" y="1876090"/>
            <a:ext cx="2311210" cy="765466"/>
          </a:xfrm>
          <a:prstGeom prst="rect">
            <a:avLst/>
          </a:prstGeom>
          <a:noFill/>
        </p:spPr>
        <p:txBody>
          <a:bodyPr wrap="none" lIns="91440" tIns="45720" rIns="91440" bIns="45720">
            <a:spAutoFit/>
          </a:bodyPr>
          <a:lstStyle/>
          <a:p>
            <a:pPr algn="ctr" defTabSz="740664">
              <a:spcAft>
                <a:spcPts val="600"/>
              </a:spcAft>
            </a:pPr>
            <a:r>
              <a:rPr lang="en-US" sz="4374" kern="120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612787" y="2879722"/>
            <a:ext cx="3251144" cy="617990"/>
          </a:xfrm>
          <a:prstGeom prst="rect">
            <a:avLst/>
          </a:prstGeom>
          <a:noFill/>
        </p:spPr>
        <p:txBody>
          <a:bodyPr wrap="square" rtlCol="0">
            <a:spAutoFit/>
          </a:bodyPr>
          <a:lstStyle/>
          <a:p>
            <a:pPr defTabSz="740664">
              <a:spcAft>
                <a:spcPts val="600"/>
              </a:spcAft>
            </a:pPr>
            <a:r>
              <a:rPr lang="en-US" sz="1458" kern="1200" dirty="0">
                <a:solidFill>
                  <a:schemeClr val="tx1"/>
                </a:solidFill>
                <a:latin typeface="+mn-lt"/>
                <a:ea typeface="+mn-ea"/>
                <a:cs typeface="+mn-cs"/>
              </a:rPr>
              <a:t>Rockbuster Data Set</a:t>
            </a:r>
            <a:endParaRPr lang="en-US" sz="1458" kern="1200" dirty="0">
              <a:solidFill>
                <a:schemeClr val="tx1"/>
              </a:solidFill>
              <a:latin typeface="+mn-lt"/>
              <a:ea typeface="+mn-ea"/>
              <a:cs typeface="+mn-cs"/>
              <a:hlinkClick r:id="rId2" action="ppaction://hlinkfile"/>
            </a:endParaRPr>
          </a:p>
          <a:p>
            <a:pPr defTabSz="740664">
              <a:spcAft>
                <a:spcPts val="600"/>
              </a:spcAft>
            </a:pPr>
            <a:r>
              <a:rPr lang="en-US" sz="1458" kern="1200" dirty="0">
                <a:solidFill>
                  <a:schemeClr val="tx1"/>
                </a:solidFill>
                <a:latin typeface="+mn-lt"/>
                <a:ea typeface="+mn-ea"/>
                <a:cs typeface="+mn-cs"/>
                <a:hlinkClick r:id="rId3" action="ppaction://hlinkfile"/>
              </a:rPr>
              <a:t>Download Data Set</a:t>
            </a:r>
            <a:endParaRPr lang="en-US" dirty="0"/>
          </a:p>
        </p:txBody>
      </p:sp>
      <p:sp>
        <p:nvSpPr>
          <p:cNvPr id="8" name="Rectangle 7">
            <a:extLst>
              <a:ext uri="{FF2B5EF4-FFF2-40B4-BE49-F238E27FC236}">
                <a16:creationId xmlns:a16="http://schemas.microsoft.com/office/drawing/2014/main" id="{9F769CD2-3746-9E44-AC0A-B3FC90D42F2B}"/>
              </a:ext>
            </a:extLst>
          </p:cNvPr>
          <p:cNvSpPr/>
          <p:nvPr/>
        </p:nvSpPr>
        <p:spPr>
          <a:xfrm>
            <a:off x="4859326" y="1834926"/>
            <a:ext cx="1349921" cy="765466"/>
          </a:xfrm>
          <a:prstGeom prst="rect">
            <a:avLst/>
          </a:prstGeom>
          <a:noFill/>
        </p:spPr>
        <p:txBody>
          <a:bodyPr wrap="none" lIns="91440" tIns="45720" rIns="91440" bIns="45720">
            <a:spAutoFit/>
          </a:bodyPr>
          <a:lstStyle/>
          <a:p>
            <a:pPr algn="ctr" defTabSz="740664">
              <a:spcAft>
                <a:spcPts val="600"/>
              </a:spcAft>
            </a:pPr>
            <a:r>
              <a:rPr lang="en-US" sz="4374" kern="120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998969" y="2886554"/>
            <a:ext cx="1826369" cy="971933"/>
          </a:xfrm>
          <a:prstGeom prst="rect">
            <a:avLst/>
          </a:prstGeom>
          <a:noFill/>
        </p:spPr>
        <p:txBody>
          <a:bodyPr wrap="square" rtlCol="0">
            <a:spAutoFit/>
          </a:bodyPr>
          <a:lstStyle/>
          <a:p>
            <a:pPr marL="231458" indent="-231458" defTabSz="740664">
              <a:spcAft>
                <a:spcPts val="600"/>
              </a:spcAft>
              <a:buFont typeface="Arial" panose="020B0604020202020204" pitchFamily="34" charset="0"/>
              <a:buChar char="•"/>
            </a:pPr>
            <a:r>
              <a:rPr lang="en-US" sz="1458" kern="1200">
                <a:solidFill>
                  <a:schemeClr val="tx1"/>
                </a:solidFill>
                <a:latin typeface="+mn-lt"/>
                <a:ea typeface="+mn-ea"/>
                <a:cs typeface="+mn-cs"/>
              </a:rPr>
              <a:t>Microsoft Excel</a:t>
            </a:r>
          </a:p>
          <a:p>
            <a:pPr marL="231458" indent="-231458" defTabSz="740664">
              <a:spcAft>
                <a:spcPts val="600"/>
              </a:spcAft>
              <a:buFont typeface="Arial" panose="020B0604020202020204" pitchFamily="34" charset="0"/>
              <a:buChar char="•"/>
            </a:pPr>
            <a:endParaRPr lang="en-US" sz="1458" kern="120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1412" y="2652395"/>
            <a:ext cx="948475" cy="59279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949075" y="2500123"/>
            <a:ext cx="4313587" cy="3901517"/>
          </a:xfrm>
          <a:prstGeom prst="rect">
            <a:avLst/>
          </a:prstGeom>
          <a:noFill/>
        </p:spPr>
        <p:txBody>
          <a:bodyPr wrap="square" rtlCol="0">
            <a:spAutoFit/>
          </a:bodyPr>
          <a:lstStyle/>
          <a:p>
            <a:pPr marL="277749" indent="-277749" defTabSz="740664">
              <a:spcAft>
                <a:spcPts val="600"/>
              </a:spcAft>
              <a:buFont typeface="+mj-lt"/>
              <a:buAutoNum type="arabicPeriod"/>
            </a:pPr>
            <a:r>
              <a:rPr lang="en-US" sz="1458" kern="1200" dirty="0">
                <a:solidFill>
                  <a:schemeClr val="tx1"/>
                </a:solidFill>
                <a:latin typeface="+mn-lt"/>
                <a:ea typeface="+mn-ea"/>
                <a:cs typeface="+mn-cs"/>
              </a:rPr>
              <a:t>Set up a database environment using the PostgreSQL</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Created a data dictionary</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Wrote SQL commands in PostgreSQL to answer business questions and organize and sort data</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Filtered and ordered data using the WHERE and HAVING clauses</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Created a data profile of summary statistics using SQL</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Wrote subqueries to answer complex business questions</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Rewrote subqueries as Common Table Expressions</a:t>
            </a:r>
          </a:p>
          <a:p>
            <a:pPr marL="277749" indent="-277749" defTabSz="740664">
              <a:spcAft>
                <a:spcPts val="600"/>
              </a:spcAft>
              <a:buFont typeface="+mj-lt"/>
              <a:buAutoNum type="arabicPeriod"/>
            </a:pPr>
            <a:r>
              <a:rPr lang="en-US" sz="1458" kern="1200" dirty="0">
                <a:solidFill>
                  <a:schemeClr val="tx1"/>
                </a:solidFill>
                <a:latin typeface="+mn-lt"/>
                <a:ea typeface="+mn-ea"/>
                <a:cs typeface="+mn-cs"/>
              </a:rPr>
              <a:t>Created a presentation of findings</a:t>
            </a:r>
          </a:p>
          <a:p>
            <a:pPr marL="342900" indent="-342900">
              <a:spcAft>
                <a:spcPts val="600"/>
              </a:spcAft>
              <a:buFont typeface="+mj-lt"/>
              <a:buAutoNum type="arabicPeriod"/>
            </a:pP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620201" y="1825625"/>
            <a:ext cx="1913281" cy="765466"/>
          </a:xfrm>
          <a:prstGeom prst="rect">
            <a:avLst/>
          </a:prstGeom>
          <a:noFill/>
        </p:spPr>
        <p:txBody>
          <a:bodyPr wrap="none" lIns="91440" tIns="45720" rIns="91440" bIns="45720">
            <a:spAutoFit/>
          </a:bodyPr>
          <a:lstStyle/>
          <a:p>
            <a:pPr algn="ctr" defTabSz="740664">
              <a:spcAft>
                <a:spcPts val="600"/>
              </a:spcAft>
            </a:pPr>
            <a:r>
              <a:rPr lang="en-US" sz="4374" kern="120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a:ln w="0"/>
              <a:solidFill>
                <a:schemeClr val="accent1"/>
              </a:solidFill>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7C5FD9BF-A8FB-D4C1-A8ED-BA5C57D067C7}"/>
              </a:ext>
            </a:extLst>
          </p:cNvPr>
          <p:cNvPicPr>
            <a:picLocks noChangeAspect="1"/>
          </p:cNvPicPr>
          <p:nvPr/>
        </p:nvPicPr>
        <p:blipFill>
          <a:blip r:embed="rId5"/>
          <a:stretch>
            <a:fillRect/>
          </a:stretch>
        </p:blipFill>
        <p:spPr>
          <a:xfrm>
            <a:off x="4382878" y="4269129"/>
            <a:ext cx="1826369" cy="1420510"/>
          </a:xfrm>
          <a:prstGeom prst="rect">
            <a:avLst/>
          </a:prstGeom>
        </p:spPr>
      </p:pic>
      <p:pic>
        <p:nvPicPr>
          <p:cNvPr id="6" name="Picture 2" descr="Designing and Delivering PowerPoint Presentations - Center for Teaching  Excellence | University of South Carolina">
            <a:extLst>
              <a:ext uri="{FF2B5EF4-FFF2-40B4-BE49-F238E27FC236}">
                <a16:creationId xmlns:a16="http://schemas.microsoft.com/office/drawing/2014/main" id="{6CA1021F-6615-7355-94B3-5EA01A87CB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49501" y="3297196"/>
            <a:ext cx="2246731" cy="950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8023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94520" y="1676035"/>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p:txBody>
          <a:bodyPr>
            <a:normAutofit/>
          </a:bodyPr>
          <a:lstStyle/>
          <a:p>
            <a:r>
              <a:rPr lang="en-US" sz="4400" dirty="0"/>
              <a:t>Visualizations of SQL results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11</a:t>
            </a:fld>
            <a:endParaRPr lang="en-US" dirty="0"/>
          </a:p>
        </p:txBody>
      </p:sp>
      <p:pic>
        <p:nvPicPr>
          <p:cNvPr id="5" name="Picture 4">
            <a:extLst>
              <a:ext uri="{FF2B5EF4-FFF2-40B4-BE49-F238E27FC236}">
                <a16:creationId xmlns:a16="http://schemas.microsoft.com/office/drawing/2014/main" id="{E760E659-9DD9-456F-50B3-A9F4800A18B8}"/>
              </a:ext>
            </a:extLst>
          </p:cNvPr>
          <p:cNvPicPr>
            <a:picLocks noChangeAspect="1"/>
          </p:cNvPicPr>
          <p:nvPr/>
        </p:nvPicPr>
        <p:blipFill>
          <a:blip r:embed="rId2"/>
          <a:stretch>
            <a:fillRect/>
          </a:stretch>
        </p:blipFill>
        <p:spPr>
          <a:xfrm>
            <a:off x="-1" y="2442948"/>
            <a:ext cx="6096001" cy="2827459"/>
          </a:xfrm>
          <a:prstGeom prst="rect">
            <a:avLst/>
          </a:prstGeom>
        </p:spPr>
      </p:pic>
      <p:pic>
        <p:nvPicPr>
          <p:cNvPr id="8" name="Picture 7">
            <a:extLst>
              <a:ext uri="{FF2B5EF4-FFF2-40B4-BE49-F238E27FC236}">
                <a16:creationId xmlns:a16="http://schemas.microsoft.com/office/drawing/2014/main" id="{CF2A5887-BF54-5CD4-DA17-1CFC85E3314B}"/>
              </a:ext>
            </a:extLst>
          </p:cNvPr>
          <p:cNvPicPr>
            <a:picLocks noChangeAspect="1"/>
          </p:cNvPicPr>
          <p:nvPr/>
        </p:nvPicPr>
        <p:blipFill>
          <a:blip r:embed="rId3"/>
          <a:stretch>
            <a:fillRect/>
          </a:stretch>
        </p:blipFill>
        <p:spPr>
          <a:xfrm>
            <a:off x="5642459" y="3514016"/>
            <a:ext cx="6350758" cy="2954287"/>
          </a:xfrm>
          <a:prstGeom prst="rect">
            <a:avLst/>
          </a:prstGeom>
        </p:spPr>
      </p:pic>
      <p:graphicFrame>
        <p:nvGraphicFramePr>
          <p:cNvPr id="9" name="Object 8">
            <a:extLst>
              <a:ext uri="{FF2B5EF4-FFF2-40B4-BE49-F238E27FC236}">
                <a16:creationId xmlns:a16="http://schemas.microsoft.com/office/drawing/2014/main" id="{E4A725EE-BC35-D279-7ABC-A7A3C67D2073}"/>
              </a:ext>
            </a:extLst>
          </p:cNvPr>
          <p:cNvGraphicFramePr>
            <a:graphicFrameLocks noChangeAspect="1"/>
          </p:cNvGraphicFramePr>
          <p:nvPr>
            <p:extLst>
              <p:ext uri="{D42A27DB-BD31-4B8C-83A1-F6EECF244321}">
                <p14:modId xmlns:p14="http://schemas.microsoft.com/office/powerpoint/2010/main" val="628772183"/>
              </p:ext>
            </p:extLst>
          </p:nvPr>
        </p:nvGraphicFramePr>
        <p:xfrm>
          <a:off x="798221" y="5572955"/>
          <a:ext cx="3596497" cy="1034507"/>
        </p:xfrm>
        <a:graphic>
          <a:graphicData uri="http://schemas.openxmlformats.org/presentationml/2006/ole">
            <mc:AlternateContent xmlns:mc="http://schemas.openxmlformats.org/markup-compatibility/2006">
              <mc:Choice xmlns:v="urn:schemas-microsoft-com:vml" Requires="v">
                <p:oleObj name="Packager Shell Object" showAsIcon="1" r:id="rId4" imgW="1528560" imgH="439560" progId="Package">
                  <p:embed/>
                </p:oleObj>
              </mc:Choice>
              <mc:Fallback>
                <p:oleObj name="Packager Shell Object" showAsIcon="1" r:id="rId4" imgW="1528560" imgH="439560" progId="Package">
                  <p:embed/>
                  <p:pic>
                    <p:nvPicPr>
                      <p:cNvPr id="9" name="Object 8">
                        <a:extLst>
                          <a:ext uri="{FF2B5EF4-FFF2-40B4-BE49-F238E27FC236}">
                            <a16:creationId xmlns:a16="http://schemas.microsoft.com/office/drawing/2014/main" id="{E4A725EE-BC35-D279-7ABC-A7A3C67D2073}"/>
                          </a:ext>
                        </a:extLst>
                      </p:cNvPr>
                      <p:cNvPicPr/>
                      <p:nvPr/>
                    </p:nvPicPr>
                    <p:blipFill>
                      <a:blip r:embed="rId5"/>
                      <a:stretch>
                        <a:fillRect/>
                      </a:stretch>
                    </p:blipFill>
                    <p:spPr>
                      <a:xfrm>
                        <a:off x="798221" y="5572955"/>
                        <a:ext cx="3596497" cy="1034507"/>
                      </a:xfrm>
                      <a:prstGeom prst="rect">
                        <a:avLst/>
                      </a:prstGeom>
                    </p:spPr>
                  </p:pic>
                </p:oleObj>
              </mc:Fallback>
            </mc:AlternateContent>
          </a:graphicData>
        </a:graphic>
      </p:graphicFrame>
    </p:spTree>
    <p:extLst>
      <p:ext uri="{BB962C8B-B14F-4D97-AF65-F5344CB8AC3E}">
        <p14:creationId xmlns:p14="http://schemas.microsoft.com/office/powerpoint/2010/main" val="148427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640080" y="329184"/>
            <a:ext cx="6894576" cy="1783080"/>
          </a:xfrm>
        </p:spPr>
        <p:txBody>
          <a:bodyPr vert="horz" lIns="91440" tIns="45720" rIns="91440" bIns="45720" rtlCol="0" anchor="b">
            <a:normAutofit/>
          </a:bodyPr>
          <a:lstStyle/>
          <a:p>
            <a:pPr algn="l">
              <a:lnSpc>
                <a:spcPct val="90000"/>
              </a:lnSpc>
            </a:pPr>
            <a:r>
              <a:rPr lang="en-US" sz="4400" dirty="0">
                <a:latin typeface="+mj-lt"/>
              </a:rPr>
              <a:t>Conclusion</a:t>
            </a:r>
          </a:p>
        </p:txBody>
      </p:sp>
      <p:sp>
        <p:nvSpPr>
          <p:cNvPr id="1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640080" y="2706624"/>
            <a:ext cx="6894576" cy="3483864"/>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sz="1900" b="1" dirty="0">
                <a:solidFill>
                  <a:srgbClr val="E99757"/>
                </a:solidFill>
                <a:effectLst/>
              </a:rPr>
              <a:t>India and China combined contribute to 1/5th of the total revenue generated from all sales. </a:t>
            </a:r>
            <a:endParaRPr lang="en-US" sz="1900" dirty="0">
              <a:solidFill>
                <a:srgbClr val="E99757"/>
              </a:solidFill>
              <a:effectLst/>
            </a:endParaRPr>
          </a:p>
          <a:p>
            <a:pPr indent="-228600" algn="l">
              <a:lnSpc>
                <a:spcPct val="90000"/>
              </a:lnSpc>
              <a:buFont typeface="Arial" panose="020B0604020202020204" pitchFamily="34" charset="0"/>
              <a:buChar char="•"/>
            </a:pPr>
            <a:r>
              <a:rPr lang="en-US" sz="1900" b="1" dirty="0">
                <a:solidFill>
                  <a:srgbClr val="E99757"/>
                </a:solidFill>
                <a:effectLst/>
              </a:rPr>
              <a:t>The Asian market makes up to 40% of all revenue and establishes itself as the principal source of revenue from all Rockbuster sales. Continuation of marketing efforts can still potentially increase the sales numbers in the region.</a:t>
            </a:r>
            <a:endParaRPr lang="en-US" sz="1900" dirty="0">
              <a:solidFill>
                <a:srgbClr val="E99757"/>
              </a:solidFill>
              <a:effectLst/>
            </a:endParaRPr>
          </a:p>
          <a:p>
            <a:pPr indent="-228600" algn="l">
              <a:lnSpc>
                <a:spcPct val="90000"/>
              </a:lnSpc>
              <a:buFont typeface="Arial" panose="020B0604020202020204" pitchFamily="34" charset="0"/>
              <a:buChar char="•"/>
            </a:pPr>
            <a:r>
              <a:rPr lang="en-US" sz="1900" b="1" dirty="0">
                <a:solidFill>
                  <a:srgbClr val="E99757"/>
                </a:solidFill>
                <a:effectLst/>
              </a:rPr>
              <a:t>Also, expansion of marketing campaigns into countries where there are no registered customers, such as Australia, can generate more sources of revenue. </a:t>
            </a:r>
            <a:br>
              <a:rPr lang="en-US" sz="1900" dirty="0">
                <a:effectLst/>
              </a:rPr>
            </a:br>
            <a:endParaRPr lang="en-US" sz="1900" dirty="0"/>
          </a:p>
        </p:txBody>
      </p:sp>
      <p:pic>
        <p:nvPicPr>
          <p:cNvPr id="4" name="Picture 3">
            <a:extLst>
              <a:ext uri="{FF2B5EF4-FFF2-40B4-BE49-F238E27FC236}">
                <a16:creationId xmlns:a16="http://schemas.microsoft.com/office/drawing/2014/main" id="{F1B2817B-EBDC-D825-BAD3-2A7696495981}"/>
              </a:ext>
            </a:extLst>
          </p:cNvPr>
          <p:cNvPicPr>
            <a:picLocks noChangeAspect="1"/>
          </p:cNvPicPr>
          <p:nvPr/>
        </p:nvPicPr>
        <p:blipFill>
          <a:blip r:embed="rId2"/>
          <a:stretch>
            <a:fillRect/>
          </a:stretch>
        </p:blipFill>
        <p:spPr>
          <a:xfrm>
            <a:off x="7650339" y="647537"/>
            <a:ext cx="4227717" cy="2941824"/>
          </a:xfrm>
          <a:prstGeom prst="rect">
            <a:avLst/>
          </a:prstGeom>
        </p:spPr>
      </p:pic>
      <p:sp>
        <p:nvSpPr>
          <p:cNvPr id="9" name="TextBox 8">
            <a:extLst>
              <a:ext uri="{FF2B5EF4-FFF2-40B4-BE49-F238E27FC236}">
                <a16:creationId xmlns:a16="http://schemas.microsoft.com/office/drawing/2014/main" id="{3AC572D9-5CF1-6B4A-EC92-C2B1B183DA50}"/>
              </a:ext>
            </a:extLst>
          </p:cNvPr>
          <p:cNvSpPr txBox="1"/>
          <p:nvPr/>
        </p:nvSpPr>
        <p:spPr>
          <a:xfrm>
            <a:off x="8288881" y="4577349"/>
            <a:ext cx="6526077" cy="646331"/>
          </a:xfrm>
          <a:prstGeom prst="rect">
            <a:avLst/>
          </a:prstGeom>
          <a:noFill/>
        </p:spPr>
        <p:txBody>
          <a:bodyPr wrap="square">
            <a:spAutoFit/>
          </a:bodyPr>
          <a:lstStyle/>
          <a:p>
            <a:r>
              <a:rPr lang="en-US" sz="3600" dirty="0">
                <a:hlinkClick r:id="rId3">
                  <a:extLst>
                    <a:ext uri="{A12FA001-AC4F-418D-AE19-62706E023703}">
                      <ahyp:hlinkClr xmlns:ahyp="http://schemas.microsoft.com/office/drawing/2018/hyperlinkcolor" val="tx"/>
                    </a:ext>
                  </a:extLst>
                </a:hlinkClick>
              </a:rPr>
              <a:t>Project Link</a:t>
            </a:r>
            <a:endParaRPr lang="en-US" sz="3600" dirty="0"/>
          </a:p>
        </p:txBody>
      </p:sp>
    </p:spTree>
    <p:extLst>
      <p:ext uri="{BB962C8B-B14F-4D97-AF65-F5344CB8AC3E}">
        <p14:creationId xmlns:p14="http://schemas.microsoft.com/office/powerpoint/2010/main" val="816340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411211"/>
            <a:ext cx="5251450" cy="923331"/>
          </a:xfrm>
        </p:spPr>
        <p:txBody>
          <a:bodyPr>
            <a:normAutofit/>
          </a:bodyPr>
          <a:lstStyle/>
          <a:p>
            <a:r>
              <a:rPr lang="en-US" sz="4400" dirty="0"/>
              <a:t>Pig E </a:t>
            </a:r>
            <a:r>
              <a:rPr lang="en-US" sz="4400" dirty="0" err="1"/>
              <a:t>BAnk</a:t>
            </a:r>
            <a:endParaRPr lang="en-US" sz="4400" dirty="0"/>
          </a:p>
        </p:txBody>
      </p:sp>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Grp="1" noChangeAspect="1"/>
          </p:cNvPicPr>
          <p:nvPr>
            <p:ph type="pic" sz="quarter" idx="13"/>
          </p:nvPr>
        </p:nvPicPr>
        <p:blipFill rotWithShape="1">
          <a:blip r:embed="rId2"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0370" r="20370"/>
          <a:stretch/>
        </p:blipFill>
        <p:spPr/>
      </p:pic>
      <p:sp>
        <p:nvSpPr>
          <p:cNvPr id="5" name="Text Placeholder 4">
            <a:extLst>
              <a:ext uri="{FF2B5EF4-FFF2-40B4-BE49-F238E27FC236}">
                <a16:creationId xmlns:a16="http://schemas.microsoft.com/office/drawing/2014/main" id="{AF9B872F-6332-408E-9135-B871F0C90C00}"/>
              </a:ext>
            </a:extLst>
          </p:cNvPr>
          <p:cNvSpPr>
            <a:spLocks noGrp="1"/>
          </p:cNvSpPr>
          <p:nvPr>
            <p:ph type="body" idx="1"/>
          </p:nvPr>
        </p:nvSpPr>
        <p:spPr>
          <a:xfrm>
            <a:off x="6096000" y="2483719"/>
            <a:ext cx="2377440" cy="365125"/>
          </a:xfrm>
        </p:spPr>
        <p:txBody>
          <a:bodyPr/>
          <a:lstStyle/>
          <a:p>
            <a:r>
              <a:rPr lang="en-US" spc="300" dirty="0"/>
              <a:t>LOOKING AHEAD</a:t>
            </a:r>
          </a:p>
        </p:txBody>
      </p:sp>
      <p:sp>
        <p:nvSpPr>
          <p:cNvPr id="2" name="Slide Number Placeholder 1">
            <a:extLst>
              <a:ext uri="{FF2B5EF4-FFF2-40B4-BE49-F238E27FC236}">
                <a16:creationId xmlns:a16="http://schemas.microsoft.com/office/drawing/2014/main" id="{948DD8A0-BD53-4DBF-949B-0D64D12DADA9}"/>
              </a:ext>
            </a:extLst>
          </p:cNvPr>
          <p:cNvSpPr>
            <a:spLocks noGrp="1"/>
          </p:cNvSpPr>
          <p:nvPr>
            <p:ph type="sldNum" sz="quarter" idx="12"/>
          </p:nvPr>
        </p:nvSpPr>
        <p:spPr/>
        <p:txBody>
          <a:bodyPr/>
          <a:lstStyle/>
          <a:p>
            <a:fld id="{8C2E478F-E849-4A8C-AF1F-CBCC78A7CBFA}" type="slidenum">
              <a:rPr lang="en-US" smtClean="0"/>
              <a:t>13</a:t>
            </a:fld>
            <a:endParaRPr lang="en-US" dirty="0"/>
          </a:p>
        </p:txBody>
      </p:sp>
      <p:sp>
        <p:nvSpPr>
          <p:cNvPr id="7" name="TextBox 6">
            <a:extLst>
              <a:ext uri="{FF2B5EF4-FFF2-40B4-BE49-F238E27FC236}">
                <a16:creationId xmlns:a16="http://schemas.microsoft.com/office/drawing/2014/main" id="{290A901E-FC9E-A3F3-D6ED-8F2B1042631A}"/>
              </a:ext>
            </a:extLst>
          </p:cNvPr>
          <p:cNvSpPr txBox="1"/>
          <p:nvPr/>
        </p:nvSpPr>
        <p:spPr>
          <a:xfrm>
            <a:off x="5451365" y="3547492"/>
            <a:ext cx="6097904" cy="923330"/>
          </a:xfrm>
          <a:prstGeom prst="rect">
            <a:avLst/>
          </a:prstGeom>
          <a:noFill/>
        </p:spPr>
        <p:txBody>
          <a:bodyPr wrap="square">
            <a:spAutoFit/>
          </a:bodyPr>
          <a:lstStyle/>
          <a:p>
            <a:r>
              <a:rPr lang="en-US" b="1" i="0" dirty="0">
                <a:solidFill>
                  <a:srgbClr val="333333"/>
                </a:solidFill>
                <a:effectLst/>
                <a:latin typeface="TradeGothicNextW01-Ligh 693250"/>
              </a:rPr>
              <a:t>Goal</a:t>
            </a:r>
            <a:r>
              <a:rPr lang="en-US" b="0" i="0" dirty="0">
                <a:solidFill>
                  <a:srgbClr val="333333"/>
                </a:solidFill>
                <a:effectLst/>
                <a:latin typeface="TradeGothicNextW01-Ligh 693250"/>
              </a:rPr>
              <a:t>: To increase customer retention, the sales team wants to identify the leading indicators that a customer will leave the bank.</a:t>
            </a:r>
            <a:endParaRPr lang="en-US" dirty="0"/>
          </a:p>
        </p:txBody>
      </p:sp>
    </p:spTree>
    <p:extLst>
      <p:ext uri="{BB962C8B-B14F-4D97-AF65-F5344CB8AC3E}">
        <p14:creationId xmlns:p14="http://schemas.microsoft.com/office/powerpoint/2010/main" val="3164405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036">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1188069" y="381935"/>
            <a:ext cx="9356106" cy="1200329"/>
          </a:xfrm>
        </p:spPr>
        <p:txBody>
          <a:bodyPr vert="horz" lIns="91440" tIns="45720" rIns="91440" bIns="45720" rtlCol="0" anchor="t">
            <a:normAutofit/>
          </a:bodyPr>
          <a:lstStyle/>
          <a:p>
            <a:pPr algn="l">
              <a:lnSpc>
                <a:spcPct val="90000"/>
              </a:lnSpc>
            </a:pPr>
            <a:r>
              <a:rPr lang="en-US" sz="6000" kern="1200" dirty="0">
                <a:solidFill>
                  <a:schemeClr val="tx1"/>
                </a:solidFill>
                <a:latin typeface="+mj-lt"/>
                <a:ea typeface="+mj-ea"/>
                <a:cs typeface="+mj-cs"/>
              </a:rPr>
              <a:t>Analysis</a:t>
            </a:r>
          </a:p>
        </p:txBody>
      </p:sp>
      <p:grpSp>
        <p:nvGrpSpPr>
          <p:cNvPr id="1039" name="Group 1038">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0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04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103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1038" name="Straight Connector 103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8640075" y="5459961"/>
            <a:ext cx="256438" cy="210907"/>
          </a:xfrm>
        </p:spPr>
        <p:txBody>
          <a:bodyPr/>
          <a:lstStyle/>
          <a:p>
            <a:pPr defTabSz="525871">
              <a:spcAft>
                <a:spcPts val="426"/>
              </a:spcAft>
            </a:pPr>
            <a:fld id="{8C2E478F-E849-4A8C-AF1F-CBCC78A7CBFA}" type="slidenum">
              <a:rPr lang="en-US" sz="690" kern="1200">
                <a:solidFill>
                  <a:schemeClr val="tx1">
                    <a:tint val="75000"/>
                  </a:schemeClr>
                </a:solidFill>
                <a:latin typeface="+mn-lt"/>
                <a:ea typeface="+mn-ea"/>
                <a:cs typeface="+mn-cs"/>
              </a:rPr>
              <a:pPr defTabSz="525871">
                <a:spcAft>
                  <a:spcPts val="426"/>
                </a:spcAft>
              </a:pPr>
              <a:t>14</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892397" y="2671262"/>
            <a:ext cx="1693605"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977680" y="3418725"/>
            <a:ext cx="2310806" cy="512961"/>
          </a:xfrm>
          <a:prstGeom prst="rect">
            <a:avLst/>
          </a:prstGeom>
          <a:noFill/>
        </p:spPr>
        <p:txBody>
          <a:bodyPr wrap="square" rtlCol="0">
            <a:spAutoFit/>
          </a:bodyPr>
          <a:lstStyle/>
          <a:p>
            <a:pPr defTabSz="525871">
              <a:spcAft>
                <a:spcPts val="426"/>
              </a:spcAft>
            </a:pPr>
            <a:r>
              <a:rPr lang="en-US" sz="1200" kern="1200" dirty="0">
                <a:solidFill>
                  <a:schemeClr val="tx1"/>
                </a:solidFill>
                <a:latin typeface="+mn-lt"/>
                <a:ea typeface="+mn-ea"/>
                <a:cs typeface="+mn-cs"/>
              </a:rPr>
              <a:t>Pig E Bank Clients Data</a:t>
            </a:r>
            <a:endParaRPr lang="en-US" sz="1200" kern="1200" dirty="0">
              <a:solidFill>
                <a:schemeClr val="tx1"/>
              </a:solidFill>
              <a:latin typeface="+mn-lt"/>
              <a:ea typeface="+mn-ea"/>
              <a:cs typeface="+mn-cs"/>
              <a:hlinkClick r:id="rId2" action="ppaction://hlinkfile"/>
            </a:endParaRPr>
          </a:p>
          <a:p>
            <a:pPr defTabSz="525871">
              <a:spcAft>
                <a:spcPts val="426"/>
              </a:spcAft>
            </a:pPr>
            <a:r>
              <a:rPr lang="en-US" sz="1200" kern="1200" dirty="0">
                <a:solidFill>
                  <a:schemeClr val="tx1"/>
                </a:solidFill>
                <a:latin typeface="+mn-lt"/>
                <a:ea typeface="+mn-ea"/>
                <a:cs typeface="+mn-cs"/>
                <a:hlinkClick r:id="rId3" action="ppaction://hlinkfile"/>
              </a:rPr>
              <a:t>Download Data Set</a:t>
            </a:r>
            <a:endParaRPr lang="en-US" sz="1200" dirty="0"/>
          </a:p>
        </p:txBody>
      </p:sp>
      <p:sp>
        <p:nvSpPr>
          <p:cNvPr id="8" name="Rectangle 7">
            <a:extLst>
              <a:ext uri="{FF2B5EF4-FFF2-40B4-BE49-F238E27FC236}">
                <a16:creationId xmlns:a16="http://schemas.microsoft.com/office/drawing/2014/main" id="{9F769CD2-3746-9E44-AC0A-B3FC90D42F2B}"/>
              </a:ext>
            </a:extLst>
          </p:cNvPr>
          <p:cNvSpPr/>
          <p:nvPr/>
        </p:nvSpPr>
        <p:spPr>
          <a:xfrm>
            <a:off x="4805702" y="2671262"/>
            <a:ext cx="1010085"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830153" y="3620576"/>
            <a:ext cx="1298123" cy="841256"/>
          </a:xfrm>
          <a:prstGeom prst="rect">
            <a:avLst/>
          </a:prstGeom>
          <a:noFill/>
        </p:spPr>
        <p:txBody>
          <a:bodyPr wrap="square" rtlCol="0">
            <a:spAutoFit/>
          </a:bodyPr>
          <a:lstStyle/>
          <a:p>
            <a:pPr marL="164335" indent="-164335" defTabSz="525871">
              <a:spcAft>
                <a:spcPts val="426"/>
              </a:spcAft>
              <a:buFont typeface="Arial" panose="020B0604020202020204" pitchFamily="34" charset="0"/>
              <a:buChar char="•"/>
            </a:pPr>
            <a:r>
              <a:rPr lang="en-US" sz="1200" kern="1200" dirty="0">
                <a:solidFill>
                  <a:schemeClr val="tx1"/>
                </a:solidFill>
                <a:latin typeface="+mn-lt"/>
                <a:ea typeface="+mn-ea"/>
                <a:cs typeface="+mn-cs"/>
              </a:rPr>
              <a:t>Microsoft Excel</a:t>
            </a:r>
          </a:p>
          <a:p>
            <a:pPr marL="164335" indent="-164335" defTabSz="525871">
              <a:spcAft>
                <a:spcPts val="426"/>
              </a:spcAft>
              <a:buFont typeface="Arial" panose="020B0604020202020204" pitchFamily="34" charset="0"/>
              <a:buChar char="•"/>
            </a:pPr>
            <a:endParaRPr lang="en-US" sz="1200" kern="1200" dirty="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dirty="0"/>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6530" y="3404892"/>
            <a:ext cx="884505" cy="55281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439410" y="2630218"/>
            <a:ext cx="4283116" cy="3336234"/>
          </a:xfrm>
          <a:prstGeom prst="rect">
            <a:avLst/>
          </a:prstGeom>
          <a:noFill/>
        </p:spPr>
        <p:txBody>
          <a:bodyPr wrap="square" rtlCol="0">
            <a:spAutoFit/>
          </a:bodyPr>
          <a:lstStyle/>
          <a:p>
            <a:pPr marL="243459" indent="-243459" defTabSz="649224">
              <a:spcAft>
                <a:spcPts val="426"/>
              </a:spcAft>
              <a:buFont typeface="+mj-lt"/>
              <a:buAutoNum type="arabicPeriod"/>
            </a:pPr>
            <a:r>
              <a:rPr lang="en-US" sz="1278" kern="1200" dirty="0">
                <a:solidFill>
                  <a:schemeClr val="tx1"/>
                </a:solidFill>
                <a:latin typeface="+mn-lt"/>
                <a:ea typeface="+mn-ea"/>
                <a:cs typeface="+mn-cs"/>
              </a:rPr>
              <a:t>Researched Software tools for handling big data</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Suggested ways of controlling for bias and communicating concerns to stakeholders </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Carried out steps in the data mining process, including data cleaning and descriptive   statistics </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Created a decision tree model to test the outcomes of an analysis</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Analyzed the output of a linear regression  and Identified the correct predictive </a:t>
            </a:r>
            <a:r>
              <a:rPr lang="en-US" sz="1278" b="1" kern="1200" dirty="0">
                <a:solidFill>
                  <a:schemeClr val="tx1"/>
                </a:solidFill>
                <a:latin typeface="+mn-lt"/>
                <a:ea typeface="+mn-ea"/>
                <a:cs typeface="+mn-cs"/>
              </a:rPr>
              <a:t>model</a:t>
            </a:r>
            <a:r>
              <a:rPr lang="en-US" sz="1278" kern="1200" dirty="0">
                <a:solidFill>
                  <a:schemeClr val="tx1"/>
                </a:solidFill>
                <a:latin typeface="+mn-lt"/>
                <a:ea typeface="+mn-ea"/>
                <a:cs typeface="+mn-cs"/>
              </a:rPr>
              <a:t> for different scenarios </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Created a time series and a simple moving average in Excel</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Created a GitHub account and repositories </a:t>
            </a:r>
          </a:p>
          <a:p>
            <a:pPr marL="243459" indent="-243459" defTabSz="649224">
              <a:spcAft>
                <a:spcPts val="426"/>
              </a:spcAft>
              <a:buFont typeface="+mj-lt"/>
              <a:buAutoNum type="arabicPeriod"/>
            </a:pPr>
            <a:endParaRPr lang="en-US" sz="1278" kern="1200" dirty="0">
              <a:solidFill>
                <a:schemeClr val="tx1"/>
              </a:solidFill>
              <a:latin typeface="+mn-lt"/>
              <a:ea typeface="+mn-ea"/>
              <a:cs typeface="+mn-cs"/>
            </a:endParaRPr>
          </a:p>
          <a:p>
            <a:pPr marL="342900" indent="-342900">
              <a:spcAft>
                <a:spcPts val="600"/>
              </a:spcAft>
              <a:buFont typeface="+mj-lt"/>
              <a:buAutoNum type="arabicPeriod"/>
            </a:pP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485549" y="1841621"/>
            <a:ext cx="1410964"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pic>
        <p:nvPicPr>
          <p:cNvPr id="4" name="Picture 2" descr="Designing and Delivering PowerPoint Presentations - Center for Teaching  Excellence | University of South Carolina">
            <a:extLst>
              <a:ext uri="{FF2B5EF4-FFF2-40B4-BE49-F238E27FC236}">
                <a16:creationId xmlns:a16="http://schemas.microsoft.com/office/drawing/2014/main" id="{D0F9F02A-AA5A-4250-64B7-2B5E58C9CF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8814" y="4066683"/>
            <a:ext cx="1579949" cy="668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4986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967FCD0-4192-9168-3F80-8E454A7415E5}"/>
              </a:ext>
            </a:extLst>
          </p:cNvPr>
          <p:cNvPicPr>
            <a:picLocks noChangeAspect="1"/>
          </p:cNvPicPr>
          <p:nvPr/>
        </p:nvPicPr>
        <p:blipFill>
          <a:blip r:embed="rId2"/>
          <a:stretch>
            <a:fillRect/>
          </a:stretch>
        </p:blipFill>
        <p:spPr>
          <a:xfrm>
            <a:off x="2235563" y="1187524"/>
            <a:ext cx="7720874" cy="5459297"/>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397718" y="718332"/>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0"/>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15</a:t>
            </a:fld>
            <a:endParaRPr lang="en-US" dirty="0"/>
          </a:p>
        </p:txBody>
      </p:sp>
    </p:spTree>
    <p:extLst>
      <p:ext uri="{BB962C8B-B14F-4D97-AF65-F5344CB8AC3E}">
        <p14:creationId xmlns:p14="http://schemas.microsoft.com/office/powerpoint/2010/main" val="742890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876693" y="741391"/>
            <a:ext cx="3881045" cy="1616203"/>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876693" y="2533476"/>
            <a:ext cx="3455821" cy="3447832"/>
          </a:xfrm>
        </p:spPr>
        <p:txBody>
          <a:bodyPr vert="horz" lIns="91440" tIns="45720" rIns="91440" bIns="45720" rtlCol="0" anchor="t">
            <a:normAutofit/>
          </a:bodyPr>
          <a:lstStyle/>
          <a:p>
            <a:pPr marL="285750" indent="-228600" algn="l">
              <a:lnSpc>
                <a:spcPct val="90000"/>
              </a:lnSpc>
              <a:buFont typeface="Arial" panose="020B0604020202020204" pitchFamily="34" charset="0"/>
              <a:buChar char="•"/>
            </a:pPr>
            <a:r>
              <a:rPr lang="en-US" sz="1700" dirty="0">
                <a:solidFill>
                  <a:schemeClr val="accent2"/>
                </a:solidFill>
              </a:rPr>
              <a:t> Based on the analysis of the data the determining factors for client loss are: </a:t>
            </a:r>
          </a:p>
          <a:p>
            <a:pPr marL="457200" indent="-228600" algn="l">
              <a:lnSpc>
                <a:spcPct val="90000"/>
              </a:lnSpc>
              <a:buFont typeface="Arial" panose="020B0604020202020204" pitchFamily="34" charset="0"/>
              <a:buChar char="•"/>
            </a:pPr>
            <a:r>
              <a:rPr lang="en-US" sz="1700" dirty="0">
                <a:solidFill>
                  <a:schemeClr val="accent2"/>
                </a:solidFill>
              </a:rPr>
              <a:t>Inactivity (inactive clients are more likely to leave Pig E Bank)</a:t>
            </a:r>
          </a:p>
          <a:p>
            <a:pPr marL="457200" indent="-228600" algn="l">
              <a:lnSpc>
                <a:spcPct val="90000"/>
              </a:lnSpc>
              <a:buFont typeface="Arial" panose="020B0604020202020204" pitchFamily="34" charset="0"/>
              <a:buChar char="•"/>
            </a:pPr>
            <a:r>
              <a:rPr lang="en-US" sz="1700" dirty="0">
                <a:solidFill>
                  <a:schemeClr val="accent2"/>
                </a:solidFill>
              </a:rPr>
              <a:t> Gender (Female client loss is disproportionate to males)</a:t>
            </a:r>
          </a:p>
          <a:p>
            <a:pPr marL="457200" indent="-228600" algn="l">
              <a:lnSpc>
                <a:spcPct val="90000"/>
              </a:lnSpc>
              <a:buFont typeface="Arial" panose="020B0604020202020204" pitchFamily="34" charset="0"/>
              <a:buChar char="•"/>
            </a:pPr>
            <a:r>
              <a:rPr lang="en-US" sz="1700" dirty="0">
                <a:solidFill>
                  <a:schemeClr val="accent2"/>
                </a:solidFill>
              </a:rPr>
              <a:t>Nationality, (75 out of 178 German clients left the bank, highest percentage).</a:t>
            </a:r>
          </a:p>
        </p:txBody>
      </p:sp>
      <p:pic>
        <p:nvPicPr>
          <p:cNvPr id="4" name="Picture 3">
            <a:extLst>
              <a:ext uri="{FF2B5EF4-FFF2-40B4-BE49-F238E27FC236}">
                <a16:creationId xmlns:a16="http://schemas.microsoft.com/office/drawing/2014/main" id="{CB89FFFA-1760-1A4B-F103-2E307A8E12A5}"/>
              </a:ext>
            </a:extLst>
          </p:cNvPr>
          <p:cNvPicPr>
            <a:picLocks noChangeAspect="1"/>
          </p:cNvPicPr>
          <p:nvPr/>
        </p:nvPicPr>
        <p:blipFill>
          <a:blip r:embed="rId2"/>
          <a:stretch>
            <a:fillRect/>
          </a:stretch>
        </p:blipFill>
        <p:spPr>
          <a:xfrm>
            <a:off x="5218515" y="941765"/>
            <a:ext cx="6389346" cy="3657900"/>
          </a:xfrm>
          <a:prstGeom prst="rect">
            <a:avLst/>
          </a:prstGeom>
        </p:spPr>
      </p:pic>
      <p:grpSp>
        <p:nvGrpSpPr>
          <p:cNvPr id="31" name="Group 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2" name="Rectangle 3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901021FA-8089-948B-2DD3-B5B4EE10CED3}"/>
              </a:ext>
            </a:extLst>
          </p:cNvPr>
          <p:cNvSpPr txBox="1"/>
          <p:nvPr/>
        </p:nvSpPr>
        <p:spPr>
          <a:xfrm>
            <a:off x="6535969" y="5269904"/>
            <a:ext cx="4086578" cy="646331"/>
          </a:xfrm>
          <a:prstGeom prst="rect">
            <a:avLst/>
          </a:prstGeom>
          <a:noFill/>
        </p:spPr>
        <p:txBody>
          <a:bodyPr wrap="square" rtlCol="0">
            <a:spAutoFit/>
          </a:bodyPr>
          <a:lstStyle/>
          <a:p>
            <a:r>
              <a:rPr lang="en-US" sz="3600" dirty="0">
                <a:hlinkClick r:id="rId3">
                  <a:extLst>
                    <a:ext uri="{A12FA001-AC4F-418D-AE19-62706E023703}">
                      <ahyp:hlinkClr xmlns:ahyp="http://schemas.microsoft.com/office/drawing/2018/hyperlinkcolor" val="tx"/>
                    </a:ext>
                  </a:extLst>
                </a:hlinkClick>
              </a:rPr>
              <a:t>Project Link</a:t>
            </a:r>
            <a:endParaRPr lang="en-US" sz="3600" dirty="0"/>
          </a:p>
        </p:txBody>
      </p:sp>
    </p:spTree>
    <p:extLst>
      <p:ext uri="{BB962C8B-B14F-4D97-AF65-F5344CB8AC3E}">
        <p14:creationId xmlns:p14="http://schemas.microsoft.com/office/powerpoint/2010/main" val="2813388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137039" y="585518"/>
            <a:ext cx="6412230" cy="1051829"/>
          </a:xfrm>
        </p:spPr>
        <p:txBody>
          <a:bodyPr>
            <a:noAutofit/>
          </a:bodyPr>
          <a:lstStyle/>
          <a:p>
            <a:br>
              <a:rPr lang="en-US" sz="4400" dirty="0"/>
            </a:br>
            <a:r>
              <a:rPr lang="en-US" sz="4400" dirty="0"/>
              <a:t>Instacart Grocery Basket Analysis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464058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231199" y="1637347"/>
            <a:ext cx="2834640" cy="365125"/>
          </a:xfrm>
        </p:spPr>
        <p:txBody>
          <a:bodyPr/>
          <a:lstStyle/>
          <a:p>
            <a:r>
              <a:rPr lang="en-US" dirty="0"/>
              <a:t>Let’s Take a look</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17</a:t>
            </a:fld>
            <a:endParaRPr lang="en-US" dirty="0"/>
          </a:p>
        </p:txBody>
      </p:sp>
      <p:sp>
        <p:nvSpPr>
          <p:cNvPr id="4" name="TextBox 3">
            <a:extLst>
              <a:ext uri="{FF2B5EF4-FFF2-40B4-BE49-F238E27FC236}">
                <a16:creationId xmlns:a16="http://schemas.microsoft.com/office/drawing/2014/main" id="{351DDB8D-A9C7-7EC9-AED4-87E31E74967B}"/>
              </a:ext>
            </a:extLst>
          </p:cNvPr>
          <p:cNvSpPr txBox="1"/>
          <p:nvPr/>
        </p:nvSpPr>
        <p:spPr>
          <a:xfrm>
            <a:off x="4595412" y="2481479"/>
            <a:ext cx="6999026" cy="3693319"/>
          </a:xfrm>
          <a:prstGeom prst="rect">
            <a:avLst/>
          </a:prstGeom>
          <a:noFill/>
        </p:spPr>
        <p:txBody>
          <a:bodyPr wrap="square" rtlCol="0">
            <a:spAutoFit/>
          </a:bodyPr>
          <a:lstStyle/>
          <a:p>
            <a:r>
              <a:rPr lang="en-US" b="1" dirty="0"/>
              <a:t>GOAL</a:t>
            </a:r>
            <a:r>
              <a:rPr lang="en-US" dirty="0"/>
              <a:t>: To obtain informational knowledge about who the customers are and their purchasing behaviors. To build an effective marketing strategy we need to analyze customers spending habits. </a:t>
            </a:r>
          </a:p>
          <a:p>
            <a:pPr marL="285750" indent="-285750">
              <a:buFont typeface="Arial" panose="020B0604020202020204" pitchFamily="34" charset="0"/>
              <a:buChar char="•"/>
            </a:pPr>
            <a:r>
              <a:rPr lang="en-US" dirty="0"/>
              <a:t>The sales team needs to know what the busiest days of the week and hours of the day are to schedule ads at times when there are fewer orders.</a:t>
            </a:r>
          </a:p>
          <a:p>
            <a:pPr marL="285750" indent="-285750">
              <a:buFont typeface="Arial" panose="020B0604020202020204" pitchFamily="34" charset="0"/>
              <a:buChar char="•"/>
            </a:pPr>
            <a:r>
              <a:rPr lang="en-US" dirty="0"/>
              <a:t> They also want to know whether there are particular times of the day when people spend the most money, as this might inform the type of products they advertise at these times. </a:t>
            </a:r>
          </a:p>
          <a:p>
            <a:pPr marL="285750" indent="-285750">
              <a:buFont typeface="Arial" panose="020B0604020202020204" pitchFamily="34" charset="0"/>
              <a:buChar char="•"/>
            </a:pPr>
            <a:r>
              <a:rPr lang="en-US" dirty="0"/>
              <a:t> Marketing and sales want to use simpler price range groupings to help direct their efforts. </a:t>
            </a:r>
          </a:p>
          <a:p>
            <a:pPr marL="285750" indent="-285750">
              <a:buFont typeface="Arial" panose="020B0604020202020204" pitchFamily="34" charset="0"/>
              <a:buChar char="•"/>
            </a:pPr>
            <a:r>
              <a:rPr lang="en-US" dirty="0"/>
              <a:t>Are there certain types of products that are more popular than others?</a:t>
            </a:r>
          </a:p>
        </p:txBody>
      </p:sp>
    </p:spTree>
    <p:extLst>
      <p:ext uri="{BB962C8B-B14F-4D97-AF65-F5344CB8AC3E}">
        <p14:creationId xmlns:p14="http://schemas.microsoft.com/office/powerpoint/2010/main" val="27189414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036">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1188069" y="381935"/>
            <a:ext cx="9356106" cy="1200329"/>
          </a:xfrm>
        </p:spPr>
        <p:txBody>
          <a:bodyPr vert="horz" lIns="91440" tIns="45720" rIns="91440" bIns="45720" rtlCol="0" anchor="t">
            <a:normAutofit/>
          </a:bodyPr>
          <a:lstStyle/>
          <a:p>
            <a:pPr algn="l">
              <a:lnSpc>
                <a:spcPct val="90000"/>
              </a:lnSpc>
            </a:pPr>
            <a:r>
              <a:rPr lang="en-US" sz="6000" kern="1200" dirty="0">
                <a:solidFill>
                  <a:schemeClr val="tx1"/>
                </a:solidFill>
                <a:latin typeface="+mj-lt"/>
                <a:ea typeface="+mj-ea"/>
                <a:cs typeface="+mj-cs"/>
              </a:rPr>
              <a:t>Analysis</a:t>
            </a:r>
          </a:p>
        </p:txBody>
      </p:sp>
      <p:grpSp>
        <p:nvGrpSpPr>
          <p:cNvPr id="1039" name="Group 1038">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0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04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103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1038" name="Straight Connector 103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8640075" y="5459961"/>
            <a:ext cx="256438" cy="210907"/>
          </a:xfrm>
        </p:spPr>
        <p:txBody>
          <a:bodyPr/>
          <a:lstStyle/>
          <a:p>
            <a:pPr defTabSz="525871">
              <a:spcAft>
                <a:spcPts val="426"/>
              </a:spcAft>
            </a:pPr>
            <a:fld id="{8C2E478F-E849-4A8C-AF1F-CBCC78A7CBFA}" type="slidenum">
              <a:rPr lang="en-US" sz="690" kern="1200">
                <a:solidFill>
                  <a:schemeClr val="tx1">
                    <a:tint val="75000"/>
                  </a:schemeClr>
                </a:solidFill>
                <a:latin typeface="+mn-lt"/>
                <a:ea typeface="+mn-ea"/>
                <a:cs typeface="+mn-cs"/>
              </a:rPr>
              <a:pPr defTabSz="525871">
                <a:spcAft>
                  <a:spcPts val="426"/>
                </a:spcAft>
              </a:pPr>
              <a:t>18</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892397" y="2671262"/>
            <a:ext cx="1693605"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977680" y="3418725"/>
            <a:ext cx="2310806" cy="574516"/>
          </a:xfrm>
          <a:prstGeom prst="rect">
            <a:avLst/>
          </a:prstGeom>
          <a:noFill/>
        </p:spPr>
        <p:txBody>
          <a:bodyPr wrap="square" rtlCol="0">
            <a:spAutoFit/>
          </a:bodyPr>
          <a:lstStyle/>
          <a:p>
            <a:pPr defTabSz="525871">
              <a:spcAft>
                <a:spcPts val="426"/>
              </a:spcAft>
            </a:pPr>
            <a:r>
              <a:rPr lang="en-US" sz="1400" kern="1200" dirty="0">
                <a:solidFill>
                  <a:schemeClr val="tx1"/>
                </a:solidFill>
                <a:latin typeface="+mn-lt"/>
                <a:ea typeface="+mn-ea"/>
                <a:cs typeface="+mn-cs"/>
              </a:rPr>
              <a:t>Instacart Market Data</a:t>
            </a:r>
            <a:endParaRPr lang="en-US" sz="1400" kern="1200" dirty="0">
              <a:solidFill>
                <a:schemeClr val="tx1"/>
              </a:solidFill>
              <a:latin typeface="+mn-lt"/>
              <a:ea typeface="+mn-ea"/>
              <a:cs typeface="+mn-cs"/>
              <a:hlinkClick r:id="rId2" action="ppaction://hlinkfile"/>
            </a:endParaRPr>
          </a:p>
          <a:p>
            <a:pPr defTabSz="525871">
              <a:spcAft>
                <a:spcPts val="426"/>
              </a:spcAft>
            </a:pPr>
            <a:r>
              <a:rPr lang="en-US" sz="1400" kern="1200" dirty="0">
                <a:solidFill>
                  <a:schemeClr val="tx1"/>
                </a:solidFill>
                <a:latin typeface="+mn-lt"/>
                <a:ea typeface="+mn-ea"/>
                <a:cs typeface="+mn-cs"/>
                <a:hlinkClick r:id="rId3"/>
              </a:rPr>
              <a:t>Download Data Sets</a:t>
            </a:r>
            <a:endParaRPr lang="en-US" sz="1400" dirty="0"/>
          </a:p>
        </p:txBody>
      </p:sp>
      <p:sp>
        <p:nvSpPr>
          <p:cNvPr id="8" name="Rectangle 7">
            <a:extLst>
              <a:ext uri="{FF2B5EF4-FFF2-40B4-BE49-F238E27FC236}">
                <a16:creationId xmlns:a16="http://schemas.microsoft.com/office/drawing/2014/main" id="{9F769CD2-3746-9E44-AC0A-B3FC90D42F2B}"/>
              </a:ext>
            </a:extLst>
          </p:cNvPr>
          <p:cNvSpPr/>
          <p:nvPr/>
        </p:nvSpPr>
        <p:spPr>
          <a:xfrm>
            <a:off x="4805702" y="2671262"/>
            <a:ext cx="1010085"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830153" y="3620576"/>
            <a:ext cx="1524925" cy="872034"/>
          </a:xfrm>
          <a:prstGeom prst="rect">
            <a:avLst/>
          </a:prstGeom>
          <a:noFill/>
        </p:spPr>
        <p:txBody>
          <a:bodyPr wrap="square" rtlCol="0">
            <a:spAutoFit/>
          </a:bodyPr>
          <a:lstStyle/>
          <a:p>
            <a:pPr marL="164335" indent="-164335" defTabSz="525871">
              <a:spcAft>
                <a:spcPts val="426"/>
              </a:spcAft>
              <a:buFont typeface="Arial" panose="020B0604020202020204" pitchFamily="34" charset="0"/>
              <a:buChar char="•"/>
            </a:pPr>
            <a:r>
              <a:rPr lang="en-US" sz="1400" kern="1200" dirty="0">
                <a:solidFill>
                  <a:schemeClr val="tx1"/>
                </a:solidFill>
                <a:latin typeface="+mn-lt"/>
                <a:ea typeface="+mn-ea"/>
                <a:cs typeface="+mn-cs"/>
              </a:rPr>
              <a:t>Microsoft Excel</a:t>
            </a:r>
          </a:p>
          <a:p>
            <a:pPr marL="164335" indent="-164335" defTabSz="525871">
              <a:spcAft>
                <a:spcPts val="426"/>
              </a:spcAft>
              <a:buFont typeface="Arial" panose="020B0604020202020204" pitchFamily="34" charset="0"/>
              <a:buChar char="•"/>
            </a:pPr>
            <a:endParaRPr lang="en-US" sz="1200" kern="1200" dirty="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dirty="0"/>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7604" y="3429000"/>
            <a:ext cx="884505" cy="55281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439410" y="2630218"/>
            <a:ext cx="4283116" cy="3411255"/>
          </a:xfrm>
          <a:prstGeom prst="rect">
            <a:avLst/>
          </a:prstGeom>
          <a:noFill/>
        </p:spPr>
        <p:txBody>
          <a:bodyPr wrap="square" rtlCol="0">
            <a:spAutoFit/>
          </a:bodyPr>
          <a:lstStyle/>
          <a:p>
            <a:pPr marL="243459" indent="-243459" defTabSz="649224">
              <a:spcAft>
                <a:spcPts val="426"/>
              </a:spcAft>
              <a:buFont typeface="+mj-lt"/>
              <a:buAutoNum type="arabicPeriod"/>
            </a:pPr>
            <a:r>
              <a:rPr lang="en-US" sz="1400" dirty="0"/>
              <a:t>Downloaded data and imported into notebook as a panda's data frame </a:t>
            </a:r>
          </a:p>
          <a:p>
            <a:pPr marL="243459" indent="-243459" defTabSz="649224">
              <a:spcAft>
                <a:spcPts val="426"/>
              </a:spcAft>
              <a:buFont typeface="+mj-lt"/>
              <a:buAutoNum type="arabicPeriod"/>
            </a:pPr>
            <a:r>
              <a:rPr lang="en-US" sz="1400" dirty="0"/>
              <a:t>Conducted basic descriptive exploratory tasks</a:t>
            </a:r>
            <a:endParaRPr lang="en-US" sz="1278" kern="1200" dirty="0">
              <a:solidFill>
                <a:schemeClr val="tx1"/>
              </a:solidFill>
              <a:latin typeface="+mn-lt"/>
              <a:ea typeface="+mn-ea"/>
              <a:cs typeface="+mn-cs"/>
            </a:endParaRPr>
          </a:p>
          <a:p>
            <a:pPr marL="243459" indent="-243459" defTabSz="649224">
              <a:spcAft>
                <a:spcPts val="426"/>
              </a:spcAft>
              <a:buFont typeface="+mj-lt"/>
              <a:buAutoNum type="arabicPeriod"/>
            </a:pPr>
            <a:r>
              <a:rPr lang="en-US" sz="1278" kern="1200" dirty="0">
                <a:solidFill>
                  <a:schemeClr val="tx1"/>
                </a:solidFill>
                <a:latin typeface="+mn-lt"/>
                <a:ea typeface="+mn-ea"/>
                <a:cs typeface="+mn-cs"/>
              </a:rPr>
              <a:t>Data Wrangling </a:t>
            </a:r>
          </a:p>
          <a:p>
            <a:pPr marL="243459" indent="-243459" defTabSz="649224">
              <a:spcAft>
                <a:spcPts val="426"/>
              </a:spcAft>
              <a:buFont typeface="+mj-lt"/>
              <a:buAutoNum type="arabicPeriod"/>
            </a:pPr>
            <a:r>
              <a:rPr lang="en-US" sz="1278" kern="1200" dirty="0">
                <a:solidFill>
                  <a:schemeClr val="tx1"/>
                </a:solidFill>
                <a:latin typeface="+mn-lt"/>
                <a:ea typeface="+mn-ea"/>
                <a:cs typeface="+mn-cs"/>
              </a:rPr>
              <a:t>Checked Data for Consistency</a:t>
            </a:r>
          </a:p>
          <a:p>
            <a:pPr marL="243459" indent="-243459" defTabSz="649224">
              <a:spcAft>
                <a:spcPts val="426"/>
              </a:spcAft>
              <a:buFont typeface="+mj-lt"/>
              <a:buAutoNum type="arabicPeriod"/>
            </a:pPr>
            <a:r>
              <a:rPr lang="en-US" sz="1400" dirty="0"/>
              <a:t>Analyzed results from merge flag frequencies </a:t>
            </a:r>
          </a:p>
          <a:p>
            <a:pPr marL="243459" indent="-243459" defTabSz="649224">
              <a:spcAft>
                <a:spcPts val="426"/>
              </a:spcAft>
              <a:buFont typeface="+mj-lt"/>
              <a:buAutoNum type="arabicPeriod"/>
            </a:pPr>
            <a:r>
              <a:rPr lang="en-US" sz="1400" dirty="0"/>
              <a:t> Exported merged data as a pickle</a:t>
            </a:r>
          </a:p>
          <a:p>
            <a:pPr marL="243459" indent="-243459" defTabSz="649224">
              <a:spcAft>
                <a:spcPts val="426"/>
              </a:spcAft>
              <a:buFont typeface="+mj-lt"/>
              <a:buAutoNum type="arabicPeriod"/>
            </a:pPr>
            <a:r>
              <a:rPr lang="en-US" sz="1400" kern="1200" dirty="0">
                <a:solidFill>
                  <a:schemeClr val="tx1"/>
                </a:solidFill>
                <a:latin typeface="+mn-lt"/>
                <a:ea typeface="+mn-ea"/>
                <a:cs typeface="+mn-cs"/>
              </a:rPr>
              <a:t>Grouped and Aggregated Data</a:t>
            </a:r>
            <a:endParaRPr lang="en-US" sz="1278" kern="1200" dirty="0">
              <a:solidFill>
                <a:schemeClr val="tx1"/>
              </a:solidFill>
              <a:latin typeface="+mn-lt"/>
              <a:ea typeface="+mn-ea"/>
              <a:cs typeface="+mn-cs"/>
            </a:endParaRPr>
          </a:p>
          <a:p>
            <a:pPr marL="243459" indent="-243459" defTabSz="649224">
              <a:spcAft>
                <a:spcPts val="426"/>
              </a:spcAft>
              <a:buFont typeface="+mj-lt"/>
              <a:buAutoNum type="arabicPeriod"/>
            </a:pPr>
            <a:r>
              <a:rPr lang="en-US" sz="1400" dirty="0"/>
              <a:t>Summarized analysis findings </a:t>
            </a:r>
          </a:p>
          <a:p>
            <a:pPr marL="243459" indent="-243459" defTabSz="649224">
              <a:spcAft>
                <a:spcPts val="426"/>
              </a:spcAft>
              <a:buFont typeface="+mj-lt"/>
              <a:buAutoNum type="arabicPeriod"/>
            </a:pPr>
            <a:r>
              <a:rPr lang="en-US" sz="1400" dirty="0"/>
              <a:t>Created a report describing analysis results, and recommendations for Instacart stakeholders</a:t>
            </a:r>
            <a:endParaRPr lang="en-US" sz="1278" kern="1200" dirty="0">
              <a:solidFill>
                <a:schemeClr val="tx1"/>
              </a:solidFill>
              <a:latin typeface="+mn-lt"/>
              <a:ea typeface="+mn-ea"/>
              <a:cs typeface="+mn-cs"/>
            </a:endParaRPr>
          </a:p>
          <a:p>
            <a:pPr marL="243459" indent="-243459" defTabSz="649224">
              <a:spcAft>
                <a:spcPts val="426"/>
              </a:spcAft>
              <a:buFont typeface="+mj-lt"/>
              <a:buAutoNum type="arabicPeriod"/>
            </a:pPr>
            <a:endParaRPr lang="en-US" sz="1278" kern="1200" dirty="0">
              <a:solidFill>
                <a:schemeClr val="tx1"/>
              </a:solidFill>
              <a:latin typeface="+mn-lt"/>
              <a:ea typeface="+mn-ea"/>
              <a:cs typeface="+mn-cs"/>
            </a:endParaRPr>
          </a:p>
          <a:p>
            <a:pPr marL="342900" indent="-342900">
              <a:spcAft>
                <a:spcPts val="600"/>
              </a:spcAft>
              <a:buFont typeface="+mj-lt"/>
              <a:buAutoNum type="arabicPeriod"/>
            </a:pP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485549" y="1841621"/>
            <a:ext cx="1410964" cy="570284"/>
          </a:xfrm>
          <a:prstGeom prst="rect">
            <a:avLst/>
          </a:prstGeom>
          <a:noFill/>
        </p:spPr>
        <p:txBody>
          <a:bodyPr wrap="none" lIns="91440" tIns="45720" rIns="91440" bIns="45720">
            <a:spAutoFit/>
          </a:bodyPr>
          <a:lstStyle/>
          <a:p>
            <a:pPr algn="ctr" defTabSz="525871">
              <a:spcAft>
                <a:spcPts val="426"/>
              </a:spcAft>
            </a:pPr>
            <a:r>
              <a:rPr lang="en-US" sz="3106" kern="1200" dirty="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E50C0FD0-B96E-1223-946C-8C37D29EECA3}"/>
              </a:ext>
            </a:extLst>
          </p:cNvPr>
          <p:cNvPicPr>
            <a:picLocks noChangeAspect="1"/>
          </p:cNvPicPr>
          <p:nvPr/>
        </p:nvPicPr>
        <p:blipFill>
          <a:blip r:embed="rId5"/>
          <a:stretch>
            <a:fillRect/>
          </a:stretch>
        </p:blipFill>
        <p:spPr>
          <a:xfrm>
            <a:off x="2492615" y="4274403"/>
            <a:ext cx="3954482" cy="1095375"/>
          </a:xfrm>
          <a:prstGeom prst="rect">
            <a:avLst/>
          </a:prstGeom>
        </p:spPr>
      </p:pic>
    </p:spTree>
    <p:extLst>
      <p:ext uri="{BB962C8B-B14F-4D97-AF65-F5344CB8AC3E}">
        <p14:creationId xmlns:p14="http://schemas.microsoft.com/office/powerpoint/2010/main" val="4232183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46308" y="912417"/>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148449"/>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19</a:t>
            </a:fld>
            <a:endParaRPr lang="en-US" dirty="0"/>
          </a:p>
        </p:txBody>
      </p:sp>
      <p:pic>
        <p:nvPicPr>
          <p:cNvPr id="5" name="Picture 4">
            <a:extLst>
              <a:ext uri="{FF2B5EF4-FFF2-40B4-BE49-F238E27FC236}">
                <a16:creationId xmlns:a16="http://schemas.microsoft.com/office/drawing/2014/main" id="{537CE175-FB8D-0FF6-D63C-EB5C50C45B08}"/>
              </a:ext>
            </a:extLst>
          </p:cNvPr>
          <p:cNvPicPr>
            <a:picLocks noChangeAspect="1"/>
          </p:cNvPicPr>
          <p:nvPr/>
        </p:nvPicPr>
        <p:blipFill>
          <a:blip r:embed="rId2"/>
          <a:stretch>
            <a:fillRect/>
          </a:stretch>
        </p:blipFill>
        <p:spPr>
          <a:xfrm>
            <a:off x="546307" y="1464435"/>
            <a:ext cx="5020103" cy="3667334"/>
          </a:xfrm>
          <a:prstGeom prst="rect">
            <a:avLst/>
          </a:prstGeom>
        </p:spPr>
      </p:pic>
      <p:pic>
        <p:nvPicPr>
          <p:cNvPr id="10" name="Picture 9">
            <a:extLst>
              <a:ext uri="{FF2B5EF4-FFF2-40B4-BE49-F238E27FC236}">
                <a16:creationId xmlns:a16="http://schemas.microsoft.com/office/drawing/2014/main" id="{21D8648E-CFD8-BFC8-8CBC-6A050DE47B32}"/>
              </a:ext>
            </a:extLst>
          </p:cNvPr>
          <p:cNvPicPr>
            <a:picLocks noChangeAspect="1"/>
          </p:cNvPicPr>
          <p:nvPr/>
        </p:nvPicPr>
        <p:blipFill>
          <a:blip r:embed="rId3"/>
          <a:stretch>
            <a:fillRect/>
          </a:stretch>
        </p:blipFill>
        <p:spPr>
          <a:xfrm>
            <a:off x="6369560" y="1470201"/>
            <a:ext cx="5179709" cy="3655801"/>
          </a:xfrm>
          <a:prstGeom prst="rect">
            <a:avLst/>
          </a:prstGeom>
        </p:spPr>
      </p:pic>
      <p:sp>
        <p:nvSpPr>
          <p:cNvPr id="14" name="TextBox 13">
            <a:extLst>
              <a:ext uri="{FF2B5EF4-FFF2-40B4-BE49-F238E27FC236}">
                <a16:creationId xmlns:a16="http://schemas.microsoft.com/office/drawing/2014/main" id="{DB5EB070-395C-FD37-32CC-8DDBA59E50F9}"/>
              </a:ext>
            </a:extLst>
          </p:cNvPr>
          <p:cNvSpPr txBox="1"/>
          <p:nvPr/>
        </p:nvSpPr>
        <p:spPr>
          <a:xfrm>
            <a:off x="6479822" y="5610435"/>
            <a:ext cx="5069447" cy="646331"/>
          </a:xfrm>
          <a:prstGeom prst="rect">
            <a:avLst/>
          </a:prstGeom>
          <a:noFill/>
        </p:spPr>
        <p:txBody>
          <a:bodyPr wrap="square" rtlCol="0">
            <a:spAutoFit/>
          </a:bodyPr>
          <a:lstStyle/>
          <a:p>
            <a:r>
              <a:rPr lang="en-US" dirty="0"/>
              <a:t>According to the chart above we can observe that most purchases occur between 9am and 4pm</a:t>
            </a:r>
          </a:p>
        </p:txBody>
      </p:sp>
      <p:sp>
        <p:nvSpPr>
          <p:cNvPr id="15" name="TextBox 14">
            <a:extLst>
              <a:ext uri="{FF2B5EF4-FFF2-40B4-BE49-F238E27FC236}">
                <a16:creationId xmlns:a16="http://schemas.microsoft.com/office/drawing/2014/main" id="{2822FAFC-B919-BF33-7C6A-F5A6E989A164}"/>
              </a:ext>
            </a:extLst>
          </p:cNvPr>
          <p:cNvSpPr txBox="1"/>
          <p:nvPr/>
        </p:nvSpPr>
        <p:spPr>
          <a:xfrm>
            <a:off x="642731" y="5623842"/>
            <a:ext cx="4922943" cy="646331"/>
          </a:xfrm>
          <a:prstGeom prst="rect">
            <a:avLst/>
          </a:prstGeom>
          <a:noFill/>
        </p:spPr>
        <p:txBody>
          <a:bodyPr wrap="square" rtlCol="0">
            <a:spAutoFit/>
          </a:bodyPr>
          <a:lstStyle/>
          <a:p>
            <a:r>
              <a:rPr lang="en-US" dirty="0"/>
              <a:t>The produce department receives the most orders followed by dairy then snacks.</a:t>
            </a:r>
          </a:p>
        </p:txBody>
      </p:sp>
    </p:spTree>
    <p:extLst>
      <p:ext uri="{BB962C8B-B14F-4D97-AF65-F5344CB8AC3E}">
        <p14:creationId xmlns:p14="http://schemas.microsoft.com/office/powerpoint/2010/main" val="1624873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a:xfrm>
            <a:off x="6399474" y="0"/>
            <a:ext cx="4846320" cy="1435947"/>
          </a:xfrm>
        </p:spPr>
        <p:txBody>
          <a:bodyPr/>
          <a:lstStyle/>
          <a:p>
            <a:r>
              <a:rPr lang="en-US" sz="4400" dirty="0"/>
              <a:t>Table of Contents</a:t>
            </a:r>
          </a:p>
        </p:txBody>
      </p:sp>
      <p:pic>
        <p:nvPicPr>
          <p:cNvPr id="8" name="Picture Placeholder 7" descr="group of people at a conference table">
            <a:extLst>
              <a:ext uri="{FF2B5EF4-FFF2-40B4-BE49-F238E27FC236}">
                <a16:creationId xmlns:a16="http://schemas.microsoft.com/office/drawing/2014/main" id="{BB76F5AB-0940-46E1-85F9-6A870D7D04C9}"/>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5502000" y="382869"/>
            <a:ext cx="6518108" cy="3833446"/>
          </a:xfrm>
        </p:spPr>
        <p:txBody>
          <a:bodyPr/>
          <a:lstStyle/>
          <a:p>
            <a:pPr algn="ctr"/>
            <a:endParaRPr lang="en-US" dirty="0"/>
          </a:p>
          <a:p>
            <a:pPr algn="ctr"/>
            <a:r>
              <a:rPr lang="en-US" sz="1600" dirty="0"/>
              <a:t>Skillsets</a:t>
            </a:r>
          </a:p>
          <a:p>
            <a:pPr algn="ctr"/>
            <a:r>
              <a:rPr lang="en-US" sz="1600" dirty="0"/>
              <a:t>Case Study 1: Influenza Medical Staffing Plan</a:t>
            </a:r>
          </a:p>
          <a:p>
            <a:pPr algn="ctr"/>
            <a:r>
              <a:rPr lang="en-US" sz="1600" dirty="0"/>
              <a:t>Case Study 2: Rockbuster Stealth Sales Data Analysis</a:t>
            </a:r>
          </a:p>
          <a:p>
            <a:pPr algn="ctr"/>
            <a:r>
              <a:rPr lang="en-US" sz="1600" dirty="0"/>
              <a:t>Case Study 3: Pig E Bank’s Client Exit Analysis </a:t>
            </a:r>
          </a:p>
          <a:p>
            <a:pPr algn="ctr"/>
            <a:r>
              <a:rPr lang="en-US" sz="1600" dirty="0"/>
              <a:t>Case Study 4: Instacart Grocery</a:t>
            </a:r>
          </a:p>
          <a:p>
            <a:pPr algn="ctr"/>
            <a:r>
              <a:rPr lang="en-US" sz="1600" dirty="0"/>
              <a:t> Basket Analysis</a:t>
            </a:r>
          </a:p>
          <a:p>
            <a:pPr algn="ctr"/>
            <a:r>
              <a:rPr lang="en-US" sz="1600" dirty="0"/>
              <a:t>Case Study 5: Main Contributors to Happiness</a:t>
            </a:r>
          </a:p>
          <a:p>
            <a:pPr algn="ctr"/>
            <a:r>
              <a:rPr lang="en-US" sz="1600" dirty="0"/>
              <a:t>Case Study 6: </a:t>
            </a:r>
            <a:r>
              <a:rPr lang="en-US" sz="1600" dirty="0" err="1"/>
              <a:t>Gameco</a:t>
            </a:r>
            <a:r>
              <a:rPr lang="en-US" sz="1600" dirty="0"/>
              <a:t> Sales Analysis</a:t>
            </a:r>
          </a:p>
          <a:p>
            <a:pPr algn="ctr"/>
            <a:r>
              <a:rPr lang="en-US" sz="1600" dirty="0"/>
              <a:t>Case Study 7: Chocolate Ratings Analysis</a:t>
            </a:r>
          </a:p>
          <a:p>
            <a:pPr algn="ctr"/>
            <a:r>
              <a:rPr lang="en-US" sz="1600" dirty="0"/>
              <a:t>Project Links</a:t>
            </a:r>
          </a:p>
          <a:p>
            <a:pPr algn="ctr"/>
            <a:r>
              <a:rPr lang="en-US" sz="1600" dirty="0"/>
              <a:t>Contact info</a:t>
            </a:r>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935631" y="225103"/>
            <a:ext cx="3881045" cy="1616203"/>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606332" y="2019506"/>
            <a:ext cx="4365718" cy="4613391"/>
          </a:xfrm>
        </p:spPr>
        <p:txBody>
          <a:bodyPr vert="horz" lIns="91440" tIns="45720" rIns="91440" bIns="45720" rtlCol="0" anchor="t">
            <a:normAutofit lnSpcReduction="10000"/>
          </a:bodyPr>
          <a:lstStyle/>
          <a:p>
            <a:pPr marL="285750" indent="-228600" algn="l">
              <a:lnSpc>
                <a:spcPct val="90000"/>
              </a:lnSpc>
              <a:buFont typeface="Arial" panose="020B0604020202020204" pitchFamily="34" charset="0"/>
              <a:buChar char="•"/>
            </a:pPr>
            <a:r>
              <a:rPr lang="en-US" sz="1700" dirty="0">
                <a:solidFill>
                  <a:schemeClr val="accent2"/>
                </a:solidFill>
              </a:rPr>
              <a:t>Most orders occur from 9 AM to 4 PM and on weekends. The sales team can schedule ads during off-peak hours to make the most impact when orders are fewer.</a:t>
            </a:r>
          </a:p>
          <a:p>
            <a:pPr marL="285750" indent="-228600" algn="l">
              <a:lnSpc>
                <a:spcPct val="90000"/>
              </a:lnSpc>
              <a:buFont typeface="Arial" panose="020B0604020202020204" pitchFamily="34" charset="0"/>
              <a:buChar char="•"/>
            </a:pPr>
            <a:r>
              <a:rPr lang="en-US" sz="1700" dirty="0">
                <a:solidFill>
                  <a:schemeClr val="accent2"/>
                </a:solidFill>
              </a:rPr>
              <a:t>Most products are priced between $2 and $15. This highlights a strong preference among customers for affordable and moderately priced items</a:t>
            </a:r>
          </a:p>
          <a:p>
            <a:pPr marL="285750" indent="-228600" algn="l">
              <a:lnSpc>
                <a:spcPct val="90000"/>
              </a:lnSpc>
              <a:buFont typeface="Arial" panose="020B0604020202020204" pitchFamily="34" charset="0"/>
              <a:buChar char="•"/>
            </a:pPr>
            <a:r>
              <a:rPr lang="en-US" sz="1700" dirty="0">
                <a:solidFill>
                  <a:schemeClr val="accent2"/>
                </a:solidFill>
              </a:rPr>
              <a:t>Focusing promotional efforts on high-demand departments like Produce, Dairy &amp; Eggs, and Snacks products will enable us to create effective marketing campaigns that align with customer needs.</a:t>
            </a:r>
          </a:p>
          <a:p>
            <a:pPr marL="285750" indent="-228600" algn="l">
              <a:lnSpc>
                <a:spcPct val="90000"/>
              </a:lnSpc>
              <a:buFont typeface="Arial" panose="020B0604020202020204" pitchFamily="34" charset="0"/>
              <a:buChar char="•"/>
            </a:pPr>
            <a:r>
              <a:rPr lang="en-US" sz="1700" dirty="0">
                <a:solidFill>
                  <a:schemeClr val="accent2"/>
                </a:solidFill>
              </a:rPr>
              <a:t>We suggest initiatives to attract new customers, enticing them with appealing offers to make their initial purchases and introduce them to the benefits of loyalty programs.</a:t>
            </a:r>
          </a:p>
        </p:txBody>
      </p:sp>
      <p:grpSp>
        <p:nvGrpSpPr>
          <p:cNvPr id="31" name="Group 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2" name="Rectangle 3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901021FA-8089-948B-2DD3-B5B4EE10CED3}"/>
              </a:ext>
            </a:extLst>
          </p:cNvPr>
          <p:cNvSpPr txBox="1"/>
          <p:nvPr/>
        </p:nvSpPr>
        <p:spPr>
          <a:xfrm>
            <a:off x="6535969" y="5269904"/>
            <a:ext cx="4086578" cy="646331"/>
          </a:xfrm>
          <a:prstGeom prst="rect">
            <a:avLst/>
          </a:prstGeom>
          <a:noFill/>
        </p:spPr>
        <p:txBody>
          <a:bodyPr wrap="square" rtlCol="0">
            <a:spAutoFit/>
          </a:bodyPr>
          <a:lstStyle/>
          <a:p>
            <a:r>
              <a:rPr lang="en-US" sz="3600" dirty="0">
                <a:hlinkClick r:id="rId2">
                  <a:extLst>
                    <a:ext uri="{A12FA001-AC4F-418D-AE19-62706E023703}">
                      <ahyp:hlinkClr xmlns:ahyp="http://schemas.microsoft.com/office/drawing/2018/hyperlinkcolor" val="tx"/>
                    </a:ext>
                  </a:extLst>
                </a:hlinkClick>
              </a:rPr>
              <a:t>Project Link</a:t>
            </a:r>
            <a:endParaRPr lang="en-US" sz="3600" dirty="0"/>
          </a:p>
        </p:txBody>
      </p:sp>
      <p:pic>
        <p:nvPicPr>
          <p:cNvPr id="7" name="Picture 6">
            <a:extLst>
              <a:ext uri="{FF2B5EF4-FFF2-40B4-BE49-F238E27FC236}">
                <a16:creationId xmlns:a16="http://schemas.microsoft.com/office/drawing/2014/main" id="{BEB05964-6656-33CE-DDB9-D3A1E2751F23}"/>
              </a:ext>
            </a:extLst>
          </p:cNvPr>
          <p:cNvPicPr>
            <a:picLocks noChangeAspect="1"/>
          </p:cNvPicPr>
          <p:nvPr/>
        </p:nvPicPr>
        <p:blipFill>
          <a:blip r:embed="rId3"/>
          <a:stretch>
            <a:fillRect/>
          </a:stretch>
        </p:blipFill>
        <p:spPr>
          <a:xfrm>
            <a:off x="5637529" y="186958"/>
            <a:ext cx="5765629" cy="50058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6967982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3909060" y="24572"/>
            <a:ext cx="8191500" cy="1621347"/>
          </a:xfrm>
        </p:spPr>
        <p:txBody>
          <a:bodyPr>
            <a:noAutofit/>
          </a:bodyPr>
          <a:lstStyle/>
          <a:p>
            <a:r>
              <a:rPr lang="en-US" sz="4400" dirty="0"/>
              <a:t>Main factors contributing to happiness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390906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276919" y="1699312"/>
            <a:ext cx="2834640" cy="365125"/>
          </a:xfrm>
        </p:spPr>
        <p:txBody>
          <a:bodyPr/>
          <a:lstStyle/>
          <a:p>
            <a:r>
              <a:rPr lang="en-US" dirty="0"/>
              <a:t>Let’s Dig deeper</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21</a:t>
            </a:fld>
            <a:endParaRPr lang="en-US" dirty="0"/>
          </a:p>
        </p:txBody>
      </p:sp>
      <p:sp>
        <p:nvSpPr>
          <p:cNvPr id="4" name="TextBox 3">
            <a:extLst>
              <a:ext uri="{FF2B5EF4-FFF2-40B4-BE49-F238E27FC236}">
                <a16:creationId xmlns:a16="http://schemas.microsoft.com/office/drawing/2014/main" id="{351DDB8D-A9C7-7EC9-AED4-87E31E74967B}"/>
              </a:ext>
            </a:extLst>
          </p:cNvPr>
          <p:cNvSpPr txBox="1"/>
          <p:nvPr/>
        </p:nvSpPr>
        <p:spPr>
          <a:xfrm>
            <a:off x="4229651" y="2117830"/>
            <a:ext cx="6999026" cy="4568687"/>
          </a:xfrm>
          <a:prstGeom prst="rect">
            <a:avLst/>
          </a:prstGeom>
          <a:noFill/>
        </p:spPr>
        <p:txBody>
          <a:bodyPr wrap="square" rtlCol="0">
            <a:spAutoFit/>
          </a:bodyPr>
          <a:lstStyle/>
          <a:p>
            <a:r>
              <a:rPr lang="en-US" b="1" dirty="0"/>
              <a:t>GOAL</a:t>
            </a:r>
            <a:r>
              <a:rPr lang="en-US" dirty="0"/>
              <a:t>: To determine which factors contribute the most to the happiness of citizens of a country. To assess this, I looked at the World Happiness Report that utilizes data from the Gallup World Poll to generate happiness scores and rankings considering factors such as economic production (</a:t>
            </a:r>
            <a:r>
              <a:rPr lang="en-US" dirty="0" err="1"/>
              <a:t>GDP_Capita</a:t>
            </a:r>
            <a:r>
              <a:rPr lang="en-US" dirty="0"/>
              <a:t>), need for belonging and family/social support (Family), life expectancy (</a:t>
            </a:r>
            <a:r>
              <a:rPr lang="en-US" dirty="0" err="1"/>
              <a:t>Life_Expectancy</a:t>
            </a:r>
            <a:r>
              <a:rPr lang="en-US" dirty="0"/>
              <a:t>), freedom to make decisions in one's life (Freedom), absence of governmental corruption (</a:t>
            </a:r>
            <a:r>
              <a:rPr lang="en-US" dirty="0" err="1"/>
              <a:t>Gov_Corruption</a:t>
            </a:r>
            <a:r>
              <a:rPr lang="en-US" dirty="0"/>
              <a:t>), and societies kindness to one another (Generosity).</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Questions to explore on the Analysis:</a:t>
            </a:r>
          </a:p>
          <a:p>
            <a:pPr marL="342900" marR="0" lvl="0" indent="-342900">
              <a:lnSpc>
                <a:spcPct val="107000"/>
              </a:lnSpc>
              <a:spcBef>
                <a:spcPts val="0"/>
              </a:spcBef>
              <a:spcAft>
                <a:spcPts val="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Which top 5 countries have highest happiness scores?</a:t>
            </a:r>
          </a:p>
          <a:p>
            <a:pPr marL="342900" marR="0" lvl="0" indent="-342900">
              <a:lnSpc>
                <a:spcPct val="107000"/>
              </a:lnSpc>
              <a:spcBef>
                <a:spcPts val="0"/>
              </a:spcBef>
              <a:spcAft>
                <a:spcPts val="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Which top 5 companies rank the lowest?</a:t>
            </a:r>
          </a:p>
          <a:p>
            <a:pPr marL="342900" marR="0" lvl="0" indent="-342900">
              <a:lnSpc>
                <a:spcPct val="107000"/>
              </a:lnSpc>
              <a:spcBef>
                <a:spcPts val="0"/>
              </a:spcBef>
              <a:spcAft>
                <a:spcPts val="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Does Freedom correlate with high/low happiness score?</a:t>
            </a:r>
          </a:p>
          <a:p>
            <a:pPr marL="342900" marR="0" lvl="0" indent="-342900">
              <a:lnSpc>
                <a:spcPct val="107000"/>
              </a:lnSpc>
              <a:spcBef>
                <a:spcPts val="0"/>
              </a:spcBef>
              <a:spcAft>
                <a:spcPts val="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Does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GDP_Capita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correlate with high/low happiness score?</a:t>
            </a:r>
          </a:p>
          <a:p>
            <a:pPr marL="342900" marR="0" lvl="0" indent="-342900">
              <a:lnSpc>
                <a:spcPct val="107000"/>
              </a:lnSpc>
              <a:spcBef>
                <a:spcPts val="0"/>
              </a:spcBef>
              <a:spcAft>
                <a:spcPts val="80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What is the major contributor to high happiness score?</a:t>
            </a:r>
          </a:p>
          <a:p>
            <a:endParaRPr lang="en-US" dirty="0"/>
          </a:p>
        </p:txBody>
      </p:sp>
    </p:spTree>
    <p:extLst>
      <p:ext uri="{BB962C8B-B14F-4D97-AF65-F5344CB8AC3E}">
        <p14:creationId xmlns:p14="http://schemas.microsoft.com/office/powerpoint/2010/main" val="2806664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841248" y="256032"/>
            <a:ext cx="10506456" cy="1014984"/>
          </a:xfrm>
        </p:spPr>
        <p:txBody>
          <a:bodyPr vert="horz" lIns="91440" tIns="45720" rIns="91440" bIns="45720" rtlCol="0" anchor="b">
            <a:normAutofit/>
          </a:bodyPr>
          <a:lstStyle/>
          <a:p>
            <a:pPr algn="l">
              <a:lnSpc>
                <a:spcPct val="90000"/>
              </a:lnSpc>
            </a:pPr>
            <a:r>
              <a:rPr lang="en-US" sz="4400" kern="1200">
                <a:solidFill>
                  <a:schemeClr val="tx1"/>
                </a:solidFill>
                <a:latin typeface="+mj-lt"/>
                <a:ea typeface="+mj-ea"/>
                <a:cs typeface="+mj-cs"/>
              </a:rPr>
              <a:t>Analysis</a:t>
            </a:r>
          </a:p>
        </p:txBody>
      </p:sp>
      <p:sp>
        <p:nvSpPr>
          <p:cNvPr id="1040" name="Rectangle 103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41" name="Rectangle 104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8596626" y="5805226"/>
            <a:ext cx="274909" cy="226098"/>
          </a:xfrm>
        </p:spPr>
        <p:txBody>
          <a:bodyPr/>
          <a:lstStyle/>
          <a:p>
            <a:pPr defTabSz="562682">
              <a:spcAft>
                <a:spcPts val="456"/>
              </a:spcAft>
            </a:pPr>
            <a:fld id="{8C2E478F-E849-4A8C-AF1F-CBCC78A7CBFA}" type="slidenum">
              <a:rPr lang="en-US" sz="738" kern="1200">
                <a:solidFill>
                  <a:schemeClr val="tx1">
                    <a:tint val="75000"/>
                  </a:schemeClr>
                </a:solidFill>
                <a:latin typeface="+mn-lt"/>
                <a:ea typeface="+mn-ea"/>
                <a:cs typeface="+mn-cs"/>
              </a:rPr>
              <a:pPr defTabSz="562682">
                <a:spcAft>
                  <a:spcPts val="456"/>
                </a:spcAft>
              </a:pPr>
              <a:t>22</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362929" y="2815664"/>
            <a:ext cx="1815591" cy="611360"/>
          </a:xfrm>
          <a:prstGeom prst="rect">
            <a:avLst/>
          </a:prstGeom>
          <a:noFill/>
        </p:spPr>
        <p:txBody>
          <a:bodyPr wrap="none" lIns="91440" tIns="45720" rIns="91440" bIns="45720">
            <a:spAutoFit/>
          </a:bodyPr>
          <a:lstStyle/>
          <a:p>
            <a:pPr algn="ctr" defTabSz="562682">
              <a:spcAft>
                <a:spcPts val="456"/>
              </a:spcAft>
            </a:pPr>
            <a:r>
              <a:rPr lang="en-US" sz="3323" kern="120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454355" y="3616965"/>
            <a:ext cx="2477248" cy="615897"/>
          </a:xfrm>
          <a:prstGeom prst="rect">
            <a:avLst/>
          </a:prstGeom>
          <a:noFill/>
        </p:spPr>
        <p:txBody>
          <a:bodyPr wrap="square" rtlCol="0">
            <a:spAutoFit/>
          </a:bodyPr>
          <a:lstStyle/>
          <a:p>
            <a:pPr defTabSz="562682">
              <a:spcAft>
                <a:spcPts val="456"/>
              </a:spcAft>
            </a:pPr>
            <a:r>
              <a:rPr lang="en-US" sz="1498" kern="1200">
                <a:solidFill>
                  <a:schemeClr val="tx1"/>
                </a:solidFill>
                <a:latin typeface="+mn-lt"/>
                <a:ea typeface="+mn-ea"/>
                <a:cs typeface="+mn-cs"/>
              </a:rPr>
              <a:t>World Happiness Report</a:t>
            </a:r>
            <a:endParaRPr lang="en-US" sz="1498" kern="1200">
              <a:solidFill>
                <a:schemeClr val="tx1"/>
              </a:solidFill>
              <a:latin typeface="+mn-lt"/>
              <a:ea typeface="+mn-ea"/>
              <a:cs typeface="+mn-cs"/>
              <a:hlinkClick r:id="rId2"/>
            </a:endParaRPr>
          </a:p>
          <a:p>
            <a:pPr defTabSz="562682">
              <a:spcAft>
                <a:spcPts val="456"/>
              </a:spcAft>
            </a:pPr>
            <a:r>
              <a:rPr lang="en-US" sz="1498" kern="1200">
                <a:solidFill>
                  <a:schemeClr val="tx1"/>
                </a:solidFill>
                <a:latin typeface="+mn-lt"/>
                <a:ea typeface="+mn-ea"/>
                <a:cs typeface="+mn-cs"/>
                <a:hlinkClick r:id="rId3" action="ppaction://hlinkfile"/>
              </a:rPr>
              <a:t>Download Data Sets</a:t>
            </a:r>
            <a:endParaRPr lang="en-US" sz="1400"/>
          </a:p>
        </p:txBody>
      </p:sp>
      <p:sp>
        <p:nvSpPr>
          <p:cNvPr id="8" name="Rectangle 7">
            <a:extLst>
              <a:ext uri="{FF2B5EF4-FFF2-40B4-BE49-F238E27FC236}">
                <a16:creationId xmlns:a16="http://schemas.microsoft.com/office/drawing/2014/main" id="{9F769CD2-3746-9E44-AC0A-B3FC90D42F2B}"/>
              </a:ext>
            </a:extLst>
          </p:cNvPr>
          <p:cNvSpPr/>
          <p:nvPr/>
        </p:nvSpPr>
        <p:spPr>
          <a:xfrm>
            <a:off x="4246826" y="1961891"/>
            <a:ext cx="1082839" cy="611360"/>
          </a:xfrm>
          <a:prstGeom prst="rect">
            <a:avLst/>
          </a:prstGeom>
          <a:noFill/>
        </p:spPr>
        <p:txBody>
          <a:bodyPr wrap="none" lIns="91440" tIns="45720" rIns="91440" bIns="45720">
            <a:spAutoFit/>
          </a:bodyPr>
          <a:lstStyle/>
          <a:p>
            <a:pPr algn="ctr" defTabSz="562682">
              <a:spcAft>
                <a:spcPts val="456"/>
              </a:spcAft>
            </a:pPr>
            <a:r>
              <a:rPr lang="en-US" sz="3323" kern="120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415290" y="2886913"/>
            <a:ext cx="1634762" cy="934844"/>
          </a:xfrm>
          <a:prstGeom prst="rect">
            <a:avLst/>
          </a:prstGeom>
          <a:noFill/>
        </p:spPr>
        <p:txBody>
          <a:bodyPr wrap="square" rtlCol="0">
            <a:spAutoFit/>
          </a:bodyPr>
          <a:lstStyle/>
          <a:p>
            <a:pPr marL="175838" indent="-175838" defTabSz="562682">
              <a:spcAft>
                <a:spcPts val="456"/>
              </a:spcAft>
              <a:buFont typeface="Arial" panose="020B0604020202020204" pitchFamily="34" charset="0"/>
              <a:buChar char="•"/>
            </a:pPr>
            <a:r>
              <a:rPr lang="en-US" sz="1498" kern="1200">
                <a:solidFill>
                  <a:schemeClr val="tx1"/>
                </a:solidFill>
                <a:latin typeface="+mn-lt"/>
                <a:ea typeface="+mn-ea"/>
                <a:cs typeface="+mn-cs"/>
              </a:rPr>
              <a:t>Microsoft Excel</a:t>
            </a:r>
          </a:p>
          <a:p>
            <a:pPr marL="175838" indent="-175838" defTabSz="562682">
              <a:spcAft>
                <a:spcPts val="456"/>
              </a:spcAft>
              <a:buFont typeface="Arial" panose="020B0604020202020204" pitchFamily="34" charset="0"/>
              <a:buChar char="•"/>
            </a:pPr>
            <a:endParaRPr lang="en-US" sz="1284" kern="120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dirty="0"/>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2207" y="2745405"/>
            <a:ext cx="948214" cy="59263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237452" y="2771664"/>
            <a:ext cx="4591619" cy="3512126"/>
          </a:xfrm>
          <a:prstGeom prst="rect">
            <a:avLst/>
          </a:prstGeom>
          <a:noFill/>
        </p:spPr>
        <p:txBody>
          <a:bodyPr wrap="square" rtlCol="0">
            <a:spAutoFit/>
          </a:bodyPr>
          <a:lstStyle/>
          <a:p>
            <a:pPr marL="260501" indent="-260501" defTabSz="694670">
              <a:spcAft>
                <a:spcPts val="456"/>
              </a:spcAft>
              <a:buFont typeface="+mj-lt"/>
              <a:buAutoNum type="arabicPeriod"/>
            </a:pPr>
            <a:r>
              <a:rPr lang="en-US" sz="1498" kern="1200">
                <a:solidFill>
                  <a:schemeClr val="tx1"/>
                </a:solidFill>
                <a:latin typeface="+mn-lt"/>
                <a:ea typeface="+mn-ea"/>
                <a:cs typeface="+mn-cs"/>
              </a:rPr>
              <a:t>Sourced the data</a:t>
            </a:r>
          </a:p>
          <a:p>
            <a:pPr marL="260501" indent="-260501" defTabSz="694670">
              <a:spcAft>
                <a:spcPts val="456"/>
              </a:spcAft>
              <a:buFont typeface="+mj-lt"/>
              <a:buAutoNum type="arabicPeriod"/>
            </a:pPr>
            <a:r>
              <a:rPr lang="en-US" sz="1498" kern="1200">
                <a:solidFill>
                  <a:schemeClr val="tx1"/>
                </a:solidFill>
                <a:latin typeface="+mn-lt"/>
                <a:ea typeface="+mn-ea"/>
                <a:cs typeface="+mn-cs"/>
              </a:rPr>
              <a:t>Conducted exploratory visual analysis using relevant Python libraries.</a:t>
            </a:r>
            <a:endParaRPr lang="en-US" sz="1367" kern="1200">
              <a:solidFill>
                <a:schemeClr val="tx1"/>
              </a:solidFill>
              <a:latin typeface="+mn-lt"/>
              <a:ea typeface="+mn-ea"/>
              <a:cs typeface="+mn-cs"/>
            </a:endParaRPr>
          </a:p>
          <a:p>
            <a:pPr marL="260501" indent="-260501" defTabSz="694670">
              <a:spcAft>
                <a:spcPts val="456"/>
              </a:spcAft>
              <a:buFont typeface="+mj-lt"/>
              <a:buAutoNum type="arabicPeriod"/>
            </a:pPr>
            <a:r>
              <a:rPr lang="en-US" sz="1367" kern="1200">
                <a:solidFill>
                  <a:schemeClr val="tx1"/>
                </a:solidFill>
                <a:latin typeface="+mn-lt"/>
                <a:ea typeface="+mn-ea"/>
                <a:cs typeface="+mn-cs"/>
              </a:rPr>
              <a:t>Wrangled and cleaned the data. Checked Data for Consistency</a:t>
            </a:r>
          </a:p>
          <a:p>
            <a:pPr marL="260501" indent="-260501" defTabSz="694670">
              <a:spcAft>
                <a:spcPts val="456"/>
              </a:spcAft>
              <a:buFont typeface="+mj-lt"/>
              <a:buAutoNum type="arabicPeriod"/>
            </a:pPr>
            <a:r>
              <a:rPr lang="en-US" sz="1498" kern="1200">
                <a:solidFill>
                  <a:schemeClr val="tx1"/>
                </a:solidFill>
                <a:latin typeface="+mn-lt"/>
                <a:ea typeface="+mn-ea"/>
                <a:cs typeface="+mn-cs"/>
              </a:rPr>
              <a:t>Conducted a geospatial analysis by creating a choropleth map using relevant Python libraries </a:t>
            </a:r>
          </a:p>
          <a:p>
            <a:pPr marL="260501" indent="-260501" defTabSz="694670">
              <a:spcAft>
                <a:spcPts val="456"/>
              </a:spcAft>
              <a:buFont typeface="+mj-lt"/>
              <a:buAutoNum type="arabicPeriod"/>
            </a:pPr>
            <a:r>
              <a:rPr lang="en-US" sz="1498" kern="1200">
                <a:solidFill>
                  <a:schemeClr val="tx1"/>
                </a:solidFill>
                <a:latin typeface="+mn-lt"/>
                <a:ea typeface="+mn-ea"/>
                <a:cs typeface="+mn-cs"/>
              </a:rPr>
              <a:t>Ran a linear regression on the data and analyzed the model performance statistics.</a:t>
            </a:r>
          </a:p>
          <a:p>
            <a:pPr marL="260501" indent="-260501" defTabSz="694670">
              <a:spcAft>
                <a:spcPts val="456"/>
              </a:spcAft>
              <a:buFont typeface="+mj-lt"/>
              <a:buAutoNum type="arabicPeriod"/>
            </a:pPr>
            <a:r>
              <a:rPr lang="en-US" sz="1498" kern="1200">
                <a:solidFill>
                  <a:schemeClr val="tx1"/>
                </a:solidFill>
                <a:latin typeface="+mn-lt"/>
                <a:ea typeface="+mn-ea"/>
                <a:cs typeface="+mn-cs"/>
              </a:rPr>
              <a:t>Performed a cluster analysis </a:t>
            </a:r>
          </a:p>
          <a:p>
            <a:pPr marL="260501" indent="-260501" defTabSz="694670">
              <a:spcAft>
                <a:spcPts val="456"/>
              </a:spcAft>
              <a:buFont typeface="+mj-lt"/>
              <a:buAutoNum type="arabicPeriod"/>
            </a:pPr>
            <a:r>
              <a:rPr lang="en-US" sz="1498" kern="1200">
                <a:solidFill>
                  <a:schemeClr val="tx1"/>
                </a:solidFill>
                <a:latin typeface="+mn-lt"/>
                <a:ea typeface="+mn-ea"/>
                <a:cs typeface="+mn-cs"/>
              </a:rPr>
              <a:t>Created Data Dashboards on Tableau based on the results of the analysis.</a:t>
            </a:r>
            <a:endParaRPr lang="en-US" sz="1367" kern="1200">
              <a:solidFill>
                <a:schemeClr val="tx1"/>
              </a:solidFill>
              <a:latin typeface="+mn-lt"/>
              <a:ea typeface="+mn-ea"/>
              <a:cs typeface="+mn-cs"/>
            </a:endParaRPr>
          </a:p>
          <a:p>
            <a:pPr>
              <a:spcAft>
                <a:spcPts val="600"/>
              </a:spcAft>
            </a:pP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358942" y="1926266"/>
            <a:ext cx="1512592" cy="611360"/>
          </a:xfrm>
          <a:prstGeom prst="rect">
            <a:avLst/>
          </a:prstGeom>
          <a:noFill/>
        </p:spPr>
        <p:txBody>
          <a:bodyPr wrap="none" lIns="91440" tIns="45720" rIns="91440" bIns="45720">
            <a:spAutoFit/>
          </a:bodyPr>
          <a:lstStyle/>
          <a:p>
            <a:pPr algn="ctr" defTabSz="562682">
              <a:spcAft>
                <a:spcPts val="456"/>
              </a:spcAft>
            </a:pPr>
            <a:r>
              <a:rPr lang="en-US" sz="3323" kern="120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a:ln w="0"/>
              <a:solidFill>
                <a:schemeClr val="accent1"/>
              </a:solidFill>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E50C0FD0-B96E-1223-946C-8C37D29EECA3}"/>
              </a:ext>
            </a:extLst>
          </p:cNvPr>
          <p:cNvPicPr>
            <a:picLocks noChangeAspect="1"/>
          </p:cNvPicPr>
          <p:nvPr/>
        </p:nvPicPr>
        <p:blipFill>
          <a:blip r:embed="rId5"/>
          <a:stretch>
            <a:fillRect/>
          </a:stretch>
        </p:blipFill>
        <p:spPr>
          <a:xfrm>
            <a:off x="2016657" y="4857052"/>
            <a:ext cx="4239314" cy="1174272"/>
          </a:xfrm>
          <a:prstGeom prst="rect">
            <a:avLst/>
          </a:prstGeom>
        </p:spPr>
      </p:pic>
      <p:pic>
        <p:nvPicPr>
          <p:cNvPr id="6" name="Picture 4" descr="icon-tableau - Analytics Training Hub for Data Analytics &amp; Data Science ...">
            <a:extLst>
              <a:ext uri="{FF2B5EF4-FFF2-40B4-BE49-F238E27FC236}">
                <a16:creationId xmlns:a16="http://schemas.microsoft.com/office/drawing/2014/main" id="{7B4D87A7-DE88-CF01-C58B-FF31F4D451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65364" y="3338038"/>
            <a:ext cx="1526499" cy="1526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7543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46308" y="912417"/>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148449"/>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23</a:t>
            </a:fld>
            <a:endParaRPr lang="en-US" dirty="0"/>
          </a:p>
        </p:txBody>
      </p:sp>
      <p:pic>
        <p:nvPicPr>
          <p:cNvPr id="5" name="Picture 4">
            <a:extLst>
              <a:ext uri="{FF2B5EF4-FFF2-40B4-BE49-F238E27FC236}">
                <a16:creationId xmlns:a16="http://schemas.microsoft.com/office/drawing/2014/main" id="{537CE175-FB8D-0FF6-D63C-EB5C50C45B08}"/>
              </a:ext>
            </a:extLst>
          </p:cNvPr>
          <p:cNvPicPr>
            <a:picLocks noChangeAspect="1"/>
          </p:cNvPicPr>
          <p:nvPr/>
        </p:nvPicPr>
        <p:blipFill>
          <a:blip r:embed="rId2"/>
          <a:srcRect/>
          <a:stretch/>
        </p:blipFill>
        <p:spPr>
          <a:xfrm>
            <a:off x="546307" y="1736330"/>
            <a:ext cx="5020103" cy="3508125"/>
          </a:xfrm>
          <a:prstGeom prst="rect">
            <a:avLst/>
          </a:prstGeom>
        </p:spPr>
      </p:pic>
      <p:sp>
        <p:nvSpPr>
          <p:cNvPr id="14" name="TextBox 13">
            <a:extLst>
              <a:ext uri="{FF2B5EF4-FFF2-40B4-BE49-F238E27FC236}">
                <a16:creationId xmlns:a16="http://schemas.microsoft.com/office/drawing/2014/main" id="{DB5EB070-395C-FD37-32CC-8DDBA59E50F9}"/>
              </a:ext>
            </a:extLst>
          </p:cNvPr>
          <p:cNvSpPr txBox="1"/>
          <p:nvPr/>
        </p:nvSpPr>
        <p:spPr>
          <a:xfrm>
            <a:off x="5858524" y="5544973"/>
            <a:ext cx="5690009" cy="646331"/>
          </a:xfrm>
          <a:prstGeom prst="rect">
            <a:avLst/>
          </a:prstGeom>
          <a:noFill/>
        </p:spPr>
        <p:txBody>
          <a:bodyPr wrap="square" rtlCol="0">
            <a:spAutoFit/>
          </a:bodyPr>
          <a:lstStyle/>
          <a:p>
            <a:r>
              <a:rPr lang="en-US" dirty="0"/>
              <a:t>The world map above visualizes how the happiness scores are distributed globally in terms of high and low. </a:t>
            </a:r>
          </a:p>
        </p:txBody>
      </p:sp>
      <p:sp>
        <p:nvSpPr>
          <p:cNvPr id="15" name="TextBox 14">
            <a:extLst>
              <a:ext uri="{FF2B5EF4-FFF2-40B4-BE49-F238E27FC236}">
                <a16:creationId xmlns:a16="http://schemas.microsoft.com/office/drawing/2014/main" id="{2822FAFC-B919-BF33-7C6A-F5A6E989A164}"/>
              </a:ext>
            </a:extLst>
          </p:cNvPr>
          <p:cNvSpPr txBox="1"/>
          <p:nvPr/>
        </p:nvSpPr>
        <p:spPr>
          <a:xfrm>
            <a:off x="643467" y="5544973"/>
            <a:ext cx="4922943" cy="923330"/>
          </a:xfrm>
          <a:prstGeom prst="rect">
            <a:avLst/>
          </a:prstGeom>
          <a:noFill/>
        </p:spPr>
        <p:txBody>
          <a:bodyPr wrap="square" rtlCol="0">
            <a:spAutoFit/>
          </a:bodyPr>
          <a:lstStyle/>
          <a:p>
            <a:r>
              <a:rPr lang="en-US" dirty="0"/>
              <a:t>Chart shows the distribution of global happiness scores between 2015 and 2019. The mean happiness score is 5.4.</a:t>
            </a:r>
          </a:p>
        </p:txBody>
      </p:sp>
      <p:pic>
        <p:nvPicPr>
          <p:cNvPr id="6" name="Picture 5" descr="A map of the world with different colored dots&#10;&#10;Description automatically generated">
            <a:extLst>
              <a:ext uri="{FF2B5EF4-FFF2-40B4-BE49-F238E27FC236}">
                <a16:creationId xmlns:a16="http://schemas.microsoft.com/office/drawing/2014/main" id="{574468DF-D150-26F9-EACB-E1071CB7C977}"/>
              </a:ext>
            </a:extLst>
          </p:cNvPr>
          <p:cNvPicPr>
            <a:picLocks noChangeAspect="1"/>
          </p:cNvPicPr>
          <p:nvPr/>
        </p:nvPicPr>
        <p:blipFill>
          <a:blip r:embed="rId3"/>
          <a:stretch>
            <a:fillRect/>
          </a:stretch>
        </p:blipFill>
        <p:spPr>
          <a:xfrm>
            <a:off x="5566410" y="1470201"/>
            <a:ext cx="6354062" cy="3658111"/>
          </a:xfrm>
          <a:prstGeom prst="rect">
            <a:avLst/>
          </a:prstGeom>
        </p:spPr>
      </p:pic>
    </p:spTree>
    <p:extLst>
      <p:ext uri="{BB962C8B-B14F-4D97-AF65-F5344CB8AC3E}">
        <p14:creationId xmlns:p14="http://schemas.microsoft.com/office/powerpoint/2010/main" val="2781245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diagram of a graph&#10;&#10;Description automatically generated with medium confidence">
            <a:extLst>
              <a:ext uri="{FF2B5EF4-FFF2-40B4-BE49-F238E27FC236}">
                <a16:creationId xmlns:a16="http://schemas.microsoft.com/office/drawing/2014/main" id="{3EF71C60-4636-93EB-A812-9DDE649345D7}"/>
              </a:ext>
            </a:extLst>
          </p:cNvPr>
          <p:cNvPicPr>
            <a:picLocks noChangeAspect="1"/>
          </p:cNvPicPr>
          <p:nvPr/>
        </p:nvPicPr>
        <p:blipFill>
          <a:blip r:embed="rId2"/>
          <a:stretch>
            <a:fillRect/>
          </a:stretch>
        </p:blipFill>
        <p:spPr>
          <a:xfrm>
            <a:off x="883926" y="1418046"/>
            <a:ext cx="4074773" cy="4074773"/>
          </a:xfrm>
          <a:prstGeom prst="rect">
            <a:avLst/>
          </a:prstGeom>
        </p:spPr>
      </p:pic>
      <p:pic>
        <p:nvPicPr>
          <p:cNvPr id="18" name="Picture 17" descr="A blue dotted graph with numbers&#10;&#10;Description automatically generated with medium confidence">
            <a:extLst>
              <a:ext uri="{FF2B5EF4-FFF2-40B4-BE49-F238E27FC236}">
                <a16:creationId xmlns:a16="http://schemas.microsoft.com/office/drawing/2014/main" id="{0A242885-68B5-7E1D-94DE-292965609ED2}"/>
              </a:ext>
            </a:extLst>
          </p:cNvPr>
          <p:cNvPicPr>
            <a:picLocks noChangeAspect="1"/>
          </p:cNvPicPr>
          <p:nvPr/>
        </p:nvPicPr>
        <p:blipFill>
          <a:blip r:embed="rId3"/>
          <a:stretch>
            <a:fillRect/>
          </a:stretch>
        </p:blipFill>
        <p:spPr>
          <a:xfrm>
            <a:off x="6096000" y="1470201"/>
            <a:ext cx="4998720" cy="3970462"/>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46308" y="912417"/>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148449"/>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24</a:t>
            </a:fld>
            <a:endParaRPr lang="en-US" dirty="0"/>
          </a:p>
        </p:txBody>
      </p:sp>
      <p:sp>
        <p:nvSpPr>
          <p:cNvPr id="15" name="TextBox 14">
            <a:extLst>
              <a:ext uri="{FF2B5EF4-FFF2-40B4-BE49-F238E27FC236}">
                <a16:creationId xmlns:a16="http://schemas.microsoft.com/office/drawing/2014/main" id="{2822FAFC-B919-BF33-7C6A-F5A6E989A164}"/>
              </a:ext>
            </a:extLst>
          </p:cNvPr>
          <p:cNvSpPr txBox="1"/>
          <p:nvPr/>
        </p:nvSpPr>
        <p:spPr>
          <a:xfrm>
            <a:off x="6458553" y="5279635"/>
            <a:ext cx="5090716" cy="1477328"/>
          </a:xfrm>
          <a:prstGeom prst="rect">
            <a:avLst/>
          </a:prstGeom>
          <a:noFill/>
        </p:spPr>
        <p:txBody>
          <a:bodyPr wrap="square" rtlCol="0">
            <a:spAutoFit/>
          </a:bodyPr>
          <a:lstStyle/>
          <a:p>
            <a:r>
              <a:rPr lang="en-US" dirty="0" err="1"/>
              <a:t>GDP_capita</a:t>
            </a:r>
            <a:r>
              <a:rPr lang="en-US" dirty="0"/>
              <a:t> with a calculated R-squared value of .62 is the factor with the most prominent relationship with happiness scores. This tells us that the correlation between the state of the economy and happiness is moderately high</a:t>
            </a:r>
          </a:p>
        </p:txBody>
      </p:sp>
      <p:sp>
        <p:nvSpPr>
          <p:cNvPr id="5" name="TextBox 4">
            <a:extLst>
              <a:ext uri="{FF2B5EF4-FFF2-40B4-BE49-F238E27FC236}">
                <a16:creationId xmlns:a16="http://schemas.microsoft.com/office/drawing/2014/main" id="{26985AE0-54B1-113E-90D7-4CB6B346BDDF}"/>
              </a:ext>
            </a:extLst>
          </p:cNvPr>
          <p:cNvSpPr txBox="1"/>
          <p:nvPr/>
        </p:nvSpPr>
        <p:spPr>
          <a:xfrm>
            <a:off x="1001628" y="5440663"/>
            <a:ext cx="5090715" cy="1200329"/>
          </a:xfrm>
          <a:prstGeom prst="rect">
            <a:avLst/>
          </a:prstGeom>
          <a:noFill/>
        </p:spPr>
        <p:txBody>
          <a:bodyPr wrap="square" rtlCol="0">
            <a:spAutoFit/>
          </a:bodyPr>
          <a:lstStyle/>
          <a:p>
            <a:r>
              <a:rPr lang="en-US" dirty="0"/>
              <a:t>Through regression analysis, we identified an R-squared value of .30, indicating that 30% of the variability in happiness scores can be accounted for by the level of freedom (Left). </a:t>
            </a:r>
          </a:p>
        </p:txBody>
      </p:sp>
    </p:spTree>
    <p:extLst>
      <p:ext uri="{BB962C8B-B14F-4D97-AF65-F5344CB8AC3E}">
        <p14:creationId xmlns:p14="http://schemas.microsoft.com/office/powerpoint/2010/main" val="2990479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947061" y="155447"/>
            <a:ext cx="4470759" cy="1051561"/>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526323" y="1416700"/>
            <a:ext cx="5947630" cy="4884107"/>
          </a:xfrm>
        </p:spPr>
        <p:txBody>
          <a:bodyPr vert="horz" lIns="91440" tIns="45720" rIns="91440" bIns="45720" rtlCol="0" anchor="t">
            <a:normAutofit fontScale="25000" lnSpcReduction="20000"/>
          </a:bodyPr>
          <a:lstStyle/>
          <a:p>
            <a:pPr marL="285750" indent="-228600" algn="l">
              <a:lnSpc>
                <a:spcPct val="90000"/>
              </a:lnSpc>
              <a:buFont typeface="Arial" panose="020B0604020202020204" pitchFamily="34" charset="0"/>
              <a:buChar char="•"/>
            </a:pPr>
            <a:r>
              <a:rPr lang="en-US" sz="6400" dirty="0">
                <a:solidFill>
                  <a:schemeClr val="accent2"/>
                </a:solidFill>
              </a:rPr>
              <a:t>Based on the analysis of the World Happiness Report we can answer our pre analysis questions:</a:t>
            </a:r>
          </a:p>
          <a:p>
            <a:pPr marL="285750" indent="-228600" algn="l">
              <a:lnSpc>
                <a:spcPct val="90000"/>
              </a:lnSpc>
              <a:buFont typeface="Arial" panose="020B0604020202020204" pitchFamily="34" charset="0"/>
              <a:buChar char="•"/>
            </a:pPr>
            <a:r>
              <a:rPr lang="en-US" sz="6400" dirty="0">
                <a:solidFill>
                  <a:schemeClr val="accent2"/>
                </a:solidFill>
              </a:rPr>
              <a:t>The top 5 ranked countries with the highest happiness scores are: Denmark, Finland, Iceland. Norway,  and Switzerland.</a:t>
            </a:r>
          </a:p>
          <a:p>
            <a:pPr marL="285750" indent="-228600" algn="l">
              <a:lnSpc>
                <a:spcPct val="90000"/>
              </a:lnSpc>
              <a:buFont typeface="Arial" panose="020B0604020202020204" pitchFamily="34" charset="0"/>
              <a:buChar char="•"/>
            </a:pPr>
            <a:r>
              <a:rPr lang="en-US" sz="6400" dirty="0">
                <a:solidFill>
                  <a:schemeClr val="accent2"/>
                </a:solidFill>
              </a:rPr>
              <a:t>The top 5 unhappiest countries are:  Burundi,  Central African Republic, Rwanda, South Sudan and Syria.</a:t>
            </a:r>
          </a:p>
          <a:p>
            <a:pPr marL="285750" indent="-228600" algn="l">
              <a:lnSpc>
                <a:spcPct val="90000"/>
              </a:lnSpc>
              <a:buFont typeface="Arial" panose="020B0604020202020204" pitchFamily="34" charset="0"/>
              <a:buChar char="•"/>
            </a:pPr>
            <a:r>
              <a:rPr lang="en-US" sz="6400" dirty="0">
                <a:solidFill>
                  <a:schemeClr val="accent2"/>
                </a:solidFill>
              </a:rPr>
              <a:t>Although the analysis does not disprove the hypothesis that "if a country exhibits a high level of freedom, then it will have a high happiness score", the relationship between the two variables is not as significant as with other factors. The regression analysis revealed a moderately weak correlation between freedom and happiness score.</a:t>
            </a:r>
          </a:p>
          <a:p>
            <a:pPr marL="285750" indent="-228600" algn="l">
              <a:lnSpc>
                <a:spcPct val="90000"/>
              </a:lnSpc>
              <a:buFont typeface="Arial" panose="020B0604020202020204" pitchFamily="34" charset="0"/>
              <a:buChar char="•"/>
            </a:pPr>
            <a:r>
              <a:rPr lang="en-US" sz="6400" dirty="0">
                <a:solidFill>
                  <a:schemeClr val="accent2"/>
                </a:solidFill>
              </a:rPr>
              <a:t>In summary, our analysis unveiled positive correlations between GDP per capita, and life expectancy with happiness scores. On the other hand, generosity and government corruption had a weak correlation with happiness scores, therefore are not a considerable factor. </a:t>
            </a:r>
          </a:p>
          <a:p>
            <a:pPr marL="285750" indent="-228600" algn="l">
              <a:lnSpc>
                <a:spcPct val="90000"/>
              </a:lnSpc>
              <a:buFont typeface="Arial" panose="020B0604020202020204" pitchFamily="34" charset="0"/>
              <a:buChar char="•"/>
            </a:pPr>
            <a:r>
              <a:rPr lang="en-US" sz="6400" dirty="0">
                <a:solidFill>
                  <a:schemeClr val="accent2"/>
                </a:solidFill>
              </a:rPr>
              <a:t>Following our results, we determined that the main factor from the report contributing to the happiness level of the population of a country is its </a:t>
            </a:r>
            <a:r>
              <a:rPr lang="en-US" sz="6400" b="1" dirty="0">
                <a:solidFill>
                  <a:schemeClr val="accent2"/>
                </a:solidFill>
              </a:rPr>
              <a:t>GDP per capita </a:t>
            </a:r>
            <a:r>
              <a:rPr lang="en-US" sz="6400" dirty="0">
                <a:solidFill>
                  <a:schemeClr val="accent2"/>
                </a:solidFill>
              </a:rPr>
              <a:t>or economic production. </a:t>
            </a:r>
          </a:p>
          <a:p>
            <a:pPr marL="285750" indent="-228600" algn="l">
              <a:lnSpc>
                <a:spcPct val="90000"/>
              </a:lnSpc>
              <a:buFont typeface="Arial" panose="020B0604020202020204" pitchFamily="34" charset="0"/>
              <a:buChar char="•"/>
            </a:pPr>
            <a:r>
              <a:rPr lang="en-US" sz="6400" dirty="0">
                <a:solidFill>
                  <a:schemeClr val="accent2"/>
                </a:solidFill>
              </a:rPr>
              <a:t>Since GDP is the primary driver of happiness scores, to enhance happiness, countries should focus on stimulating economic growth, as changes to life expectancy and other factors are challenging without economic improvement.</a:t>
            </a:r>
          </a:p>
          <a:p>
            <a:pPr marL="285750" indent="-228600" algn="l">
              <a:lnSpc>
                <a:spcPct val="90000"/>
              </a:lnSpc>
              <a:buFont typeface="Arial" panose="020B0604020202020204" pitchFamily="34" charset="0"/>
              <a:buChar char="•"/>
            </a:pPr>
            <a:endParaRPr lang="en-US" sz="6400" dirty="0">
              <a:solidFill>
                <a:schemeClr val="accent2"/>
              </a:solidFill>
            </a:endParaRPr>
          </a:p>
        </p:txBody>
      </p:sp>
      <p:sp>
        <p:nvSpPr>
          <p:cNvPr id="3" name="TextBox 2">
            <a:extLst>
              <a:ext uri="{FF2B5EF4-FFF2-40B4-BE49-F238E27FC236}">
                <a16:creationId xmlns:a16="http://schemas.microsoft.com/office/drawing/2014/main" id="{901021FA-8089-948B-2DD3-B5B4EE10CED3}"/>
              </a:ext>
            </a:extLst>
          </p:cNvPr>
          <p:cNvSpPr txBox="1"/>
          <p:nvPr/>
        </p:nvSpPr>
        <p:spPr>
          <a:xfrm>
            <a:off x="6616546" y="4709294"/>
            <a:ext cx="4370337" cy="1754326"/>
          </a:xfrm>
          <a:prstGeom prst="rect">
            <a:avLst/>
          </a:prstGeom>
          <a:noFill/>
        </p:spPr>
        <p:txBody>
          <a:bodyPr wrap="square" rtlCol="0">
            <a:spAutoFit/>
          </a:bodyPr>
          <a:lstStyle/>
          <a:p>
            <a:r>
              <a:rPr lang="en-US" sz="3600" dirty="0"/>
              <a:t>  </a:t>
            </a:r>
          </a:p>
          <a:p>
            <a:r>
              <a:rPr lang="en-US" sz="3600" dirty="0">
                <a:hlinkClick r:id="rId2">
                  <a:extLst>
                    <a:ext uri="{A12FA001-AC4F-418D-AE19-62706E023703}">
                      <ahyp:hlinkClr xmlns:ahyp="http://schemas.microsoft.com/office/drawing/2018/hyperlinkcolor" val="tx"/>
                    </a:ext>
                  </a:extLst>
                </a:hlinkClick>
              </a:rPr>
              <a:t>Tableau Link</a:t>
            </a:r>
            <a:endParaRPr lang="en-US" sz="3600" dirty="0"/>
          </a:p>
          <a:p>
            <a:r>
              <a:rPr lang="en-US" sz="3600" dirty="0" err="1">
                <a:hlinkClick r:id="rId3">
                  <a:extLst>
                    <a:ext uri="{A12FA001-AC4F-418D-AE19-62706E023703}">
                      <ahyp:hlinkClr xmlns:ahyp="http://schemas.microsoft.com/office/drawing/2018/hyperlinkcolor" val="tx"/>
                    </a:ext>
                  </a:extLst>
                </a:hlinkClick>
              </a:rPr>
              <a:t>Github</a:t>
            </a:r>
            <a:r>
              <a:rPr lang="en-US" sz="3600" dirty="0">
                <a:hlinkClick r:id="rId3">
                  <a:extLst>
                    <a:ext uri="{A12FA001-AC4F-418D-AE19-62706E023703}">
                      <ahyp:hlinkClr xmlns:ahyp="http://schemas.microsoft.com/office/drawing/2018/hyperlinkcolor" val="tx"/>
                    </a:ext>
                  </a:extLst>
                </a:hlinkClick>
              </a:rPr>
              <a:t> Link</a:t>
            </a:r>
            <a:endParaRPr lang="en-US" sz="3600" dirty="0"/>
          </a:p>
        </p:txBody>
      </p:sp>
      <p:pic>
        <p:nvPicPr>
          <p:cNvPr id="6" name="Picture 5" descr="A diagram of blue dots&#10;&#10;Description automatically generated">
            <a:extLst>
              <a:ext uri="{FF2B5EF4-FFF2-40B4-BE49-F238E27FC236}">
                <a16:creationId xmlns:a16="http://schemas.microsoft.com/office/drawing/2014/main" id="{341AFE4B-482F-1C92-9A87-2DB9947D9D6F}"/>
              </a:ext>
            </a:extLst>
          </p:cNvPr>
          <p:cNvPicPr>
            <a:picLocks noChangeAspect="1"/>
          </p:cNvPicPr>
          <p:nvPr/>
        </p:nvPicPr>
        <p:blipFill>
          <a:blip r:embed="rId4">
            <a:duotone>
              <a:prstClr val="black"/>
              <a:schemeClr val="accent2">
                <a:tint val="45000"/>
                <a:satMod val="400000"/>
              </a:schemeClr>
            </a:duotone>
          </a:blip>
          <a:stretch>
            <a:fillRect/>
          </a:stretch>
        </p:blipFill>
        <p:spPr>
          <a:xfrm>
            <a:off x="5937754" y="557193"/>
            <a:ext cx="5727923" cy="464359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3157536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4286250" y="-65160"/>
            <a:ext cx="8191500" cy="1621347"/>
          </a:xfrm>
        </p:spPr>
        <p:txBody>
          <a:bodyPr>
            <a:noAutofit/>
          </a:bodyPr>
          <a:lstStyle/>
          <a:p>
            <a:r>
              <a:rPr lang="en-US" sz="4400" dirty="0" err="1"/>
              <a:t>Gameco</a:t>
            </a:r>
            <a:r>
              <a:rPr lang="en-US" sz="4400" dirty="0"/>
              <a:t> Sales Analysis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390906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311844" y="1972004"/>
            <a:ext cx="2834640" cy="365125"/>
          </a:xfrm>
        </p:spPr>
        <p:txBody>
          <a:bodyPr/>
          <a:lstStyle/>
          <a:p>
            <a:r>
              <a:rPr lang="en-US" dirty="0"/>
              <a:t>Let’s Dig deeper</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26</a:t>
            </a:fld>
            <a:endParaRPr lang="en-US" dirty="0"/>
          </a:p>
        </p:txBody>
      </p:sp>
      <p:sp>
        <p:nvSpPr>
          <p:cNvPr id="4" name="TextBox 3">
            <a:extLst>
              <a:ext uri="{FF2B5EF4-FFF2-40B4-BE49-F238E27FC236}">
                <a16:creationId xmlns:a16="http://schemas.microsoft.com/office/drawing/2014/main" id="{351DDB8D-A9C7-7EC9-AED4-87E31E74967B}"/>
              </a:ext>
            </a:extLst>
          </p:cNvPr>
          <p:cNvSpPr txBox="1"/>
          <p:nvPr/>
        </p:nvSpPr>
        <p:spPr>
          <a:xfrm>
            <a:off x="4054695" y="2899823"/>
            <a:ext cx="7051759" cy="1200329"/>
          </a:xfrm>
          <a:prstGeom prst="rect">
            <a:avLst/>
          </a:prstGeom>
          <a:noFill/>
        </p:spPr>
        <p:txBody>
          <a:bodyPr wrap="square" rtlCol="0">
            <a:spAutoFit/>
          </a:bodyPr>
          <a:lstStyle/>
          <a:p>
            <a:r>
              <a:rPr lang="en-US" b="1" dirty="0"/>
              <a:t>GOAL</a:t>
            </a:r>
            <a:r>
              <a:rPr lang="en-US" dirty="0"/>
              <a:t>: Perform a descriptive analysis of a video game data set to help </a:t>
            </a:r>
            <a:r>
              <a:rPr lang="en-US" dirty="0" err="1"/>
              <a:t>GameCo</a:t>
            </a:r>
            <a:r>
              <a:rPr lang="en-US" dirty="0"/>
              <a:t> understand how their new games might perform in the market, by analyzing global video game popularity and sales worldwide.</a:t>
            </a:r>
          </a:p>
          <a:p>
            <a:endParaRPr lang="en-US" dirty="0"/>
          </a:p>
        </p:txBody>
      </p:sp>
    </p:spTree>
    <p:extLst>
      <p:ext uri="{BB962C8B-B14F-4D97-AF65-F5344CB8AC3E}">
        <p14:creationId xmlns:p14="http://schemas.microsoft.com/office/powerpoint/2010/main" val="4304956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841248" y="256032"/>
            <a:ext cx="10506456" cy="1014984"/>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Analysis</a:t>
            </a:r>
          </a:p>
        </p:txBody>
      </p:sp>
      <p:sp>
        <p:nvSpPr>
          <p:cNvPr id="1033" name="Rectangle 1032">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5" name="Rectangle 1034">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8433334" y="5903963"/>
            <a:ext cx="270770" cy="222694"/>
          </a:xfrm>
        </p:spPr>
        <p:txBody>
          <a:bodyPr/>
          <a:lstStyle/>
          <a:p>
            <a:pPr defTabSz="552165">
              <a:spcAft>
                <a:spcPts val="447"/>
              </a:spcAft>
            </a:pPr>
            <a:fld id="{8C2E478F-E849-4A8C-AF1F-CBCC78A7CBFA}" type="slidenum">
              <a:rPr lang="en-US" sz="725" kern="1200">
                <a:solidFill>
                  <a:schemeClr val="tx1">
                    <a:tint val="75000"/>
                  </a:schemeClr>
                </a:solidFill>
                <a:latin typeface="+mn-lt"/>
                <a:ea typeface="+mn-ea"/>
                <a:cs typeface="+mn-cs"/>
              </a:rPr>
              <a:pPr defTabSz="552165">
                <a:spcAft>
                  <a:spcPts val="447"/>
                </a:spcAft>
              </a:pPr>
              <a:t>27</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838200" y="2083398"/>
            <a:ext cx="1788258" cy="602156"/>
          </a:xfrm>
          <a:prstGeom prst="rect">
            <a:avLst/>
          </a:prstGeom>
          <a:noFill/>
        </p:spPr>
        <p:txBody>
          <a:bodyPr wrap="none" lIns="91440" tIns="45720" rIns="91440" bIns="45720">
            <a:spAutoFit/>
          </a:bodyPr>
          <a:lstStyle/>
          <a:p>
            <a:pPr algn="ctr" defTabSz="552165">
              <a:spcAft>
                <a:spcPts val="447"/>
              </a:spcAft>
            </a:pPr>
            <a:r>
              <a:rPr lang="en-US" sz="3261" kern="120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861978" y="3029583"/>
            <a:ext cx="2439954" cy="606625"/>
          </a:xfrm>
          <a:prstGeom prst="rect">
            <a:avLst/>
          </a:prstGeom>
          <a:noFill/>
        </p:spPr>
        <p:txBody>
          <a:bodyPr wrap="square" rtlCol="0">
            <a:spAutoFit/>
          </a:bodyPr>
          <a:lstStyle/>
          <a:p>
            <a:pPr defTabSz="552165">
              <a:spcAft>
                <a:spcPts val="447"/>
              </a:spcAft>
            </a:pPr>
            <a:r>
              <a:rPr lang="en-US" sz="1470" kern="1200" err="1">
                <a:solidFill>
                  <a:schemeClr val="tx1"/>
                </a:solidFill>
                <a:latin typeface="+mn-lt"/>
                <a:ea typeface="+mn-ea"/>
                <a:cs typeface="+mn-cs"/>
              </a:rPr>
              <a:t>VGChartz</a:t>
            </a:r>
            <a:r>
              <a:rPr lang="en-US" sz="1470" kern="1200">
                <a:solidFill>
                  <a:schemeClr val="tx1"/>
                </a:solidFill>
                <a:latin typeface="+mn-lt"/>
                <a:ea typeface="+mn-ea"/>
                <a:cs typeface="+mn-cs"/>
              </a:rPr>
              <a:t> Data</a:t>
            </a:r>
            <a:endParaRPr lang="en-US" sz="1470" kern="1200">
              <a:solidFill>
                <a:schemeClr val="tx1"/>
              </a:solidFill>
              <a:latin typeface="+mn-lt"/>
              <a:ea typeface="+mn-ea"/>
              <a:cs typeface="+mn-cs"/>
              <a:hlinkClick r:id="rId2"/>
            </a:endParaRPr>
          </a:p>
          <a:p>
            <a:pPr defTabSz="552165">
              <a:spcAft>
                <a:spcPts val="447"/>
              </a:spcAft>
            </a:pPr>
            <a:r>
              <a:rPr lang="en-US" sz="1470" kern="1200">
                <a:solidFill>
                  <a:schemeClr val="tx1"/>
                </a:solidFill>
                <a:latin typeface="+mn-lt"/>
                <a:ea typeface="+mn-ea"/>
                <a:cs typeface="+mn-cs"/>
                <a:hlinkClick r:id="rId3" action="ppaction://hlinkfile"/>
              </a:rPr>
              <a:t>Download Data Sets</a:t>
            </a:r>
            <a:endParaRPr lang="en-US" sz="1400"/>
          </a:p>
        </p:txBody>
      </p:sp>
      <p:sp>
        <p:nvSpPr>
          <p:cNvPr id="8" name="Rectangle 7">
            <a:extLst>
              <a:ext uri="{FF2B5EF4-FFF2-40B4-BE49-F238E27FC236}">
                <a16:creationId xmlns:a16="http://schemas.microsoft.com/office/drawing/2014/main" id="{9F769CD2-3746-9E44-AC0A-B3FC90D42F2B}"/>
              </a:ext>
            </a:extLst>
          </p:cNvPr>
          <p:cNvSpPr/>
          <p:nvPr/>
        </p:nvSpPr>
        <p:spPr>
          <a:xfrm>
            <a:off x="4149018" y="2118486"/>
            <a:ext cx="1066537" cy="602156"/>
          </a:xfrm>
          <a:prstGeom prst="rect">
            <a:avLst/>
          </a:prstGeom>
          <a:noFill/>
        </p:spPr>
        <p:txBody>
          <a:bodyPr wrap="none" lIns="91440" tIns="45720" rIns="91440" bIns="45720">
            <a:spAutoFit/>
          </a:bodyPr>
          <a:lstStyle/>
          <a:p>
            <a:pPr algn="ctr" defTabSz="552165">
              <a:spcAft>
                <a:spcPts val="447"/>
              </a:spcAft>
            </a:pPr>
            <a:r>
              <a:rPr lang="en-US" sz="3261" kern="120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274752" y="3029583"/>
            <a:ext cx="1610151" cy="920771"/>
          </a:xfrm>
          <a:prstGeom prst="rect">
            <a:avLst/>
          </a:prstGeom>
          <a:noFill/>
        </p:spPr>
        <p:txBody>
          <a:bodyPr wrap="square" rtlCol="0">
            <a:spAutoFit/>
          </a:bodyPr>
          <a:lstStyle/>
          <a:p>
            <a:pPr marL="172552" indent="-172552" defTabSz="552165">
              <a:spcAft>
                <a:spcPts val="447"/>
              </a:spcAft>
              <a:buFont typeface="Arial" panose="020B0604020202020204" pitchFamily="34" charset="0"/>
              <a:buChar char="•"/>
            </a:pPr>
            <a:r>
              <a:rPr lang="en-US" sz="1470" kern="1200">
                <a:solidFill>
                  <a:schemeClr val="tx1"/>
                </a:solidFill>
                <a:latin typeface="+mn-lt"/>
                <a:ea typeface="+mn-ea"/>
                <a:cs typeface="+mn-cs"/>
              </a:rPr>
              <a:t>Microsoft Excel</a:t>
            </a:r>
          </a:p>
          <a:p>
            <a:pPr marL="172552" indent="-172552" defTabSz="552165">
              <a:spcAft>
                <a:spcPts val="447"/>
              </a:spcAft>
              <a:buFont typeface="Arial" panose="020B0604020202020204" pitchFamily="34" charset="0"/>
              <a:buChar char="•"/>
            </a:pPr>
            <a:endParaRPr lang="en-US" sz="1260" kern="120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dirty="0"/>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64775" y="2720643"/>
            <a:ext cx="1205208" cy="753254"/>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831306" y="2892886"/>
            <a:ext cx="4522494" cy="1733215"/>
          </a:xfrm>
          <a:prstGeom prst="rect">
            <a:avLst/>
          </a:prstGeom>
          <a:noFill/>
        </p:spPr>
        <p:txBody>
          <a:bodyPr wrap="square" rtlCol="0">
            <a:spAutoFit/>
          </a:bodyPr>
          <a:lstStyle/>
          <a:p>
            <a:pPr marL="255632" indent="-255632" defTabSz="681685">
              <a:spcAft>
                <a:spcPts val="447"/>
              </a:spcAft>
              <a:buFont typeface="+mj-lt"/>
              <a:buAutoNum type="arabicPeriod"/>
            </a:pPr>
            <a:r>
              <a:rPr lang="en-US" sz="1470" kern="1200">
                <a:solidFill>
                  <a:schemeClr val="tx1"/>
                </a:solidFill>
                <a:latin typeface="+mn-lt"/>
                <a:ea typeface="+mn-ea"/>
                <a:cs typeface="+mn-cs"/>
              </a:rPr>
              <a:t>Cleaned the data </a:t>
            </a:r>
          </a:p>
          <a:p>
            <a:pPr marL="255632" indent="-255632" defTabSz="681685">
              <a:spcAft>
                <a:spcPts val="447"/>
              </a:spcAft>
              <a:buFont typeface="+mj-lt"/>
              <a:buAutoNum type="arabicPeriod"/>
            </a:pPr>
            <a:r>
              <a:rPr lang="en-US" sz="1470" kern="1200">
                <a:solidFill>
                  <a:schemeClr val="tx1"/>
                </a:solidFill>
                <a:latin typeface="+mn-lt"/>
                <a:ea typeface="+mn-ea"/>
                <a:cs typeface="+mn-cs"/>
              </a:rPr>
              <a:t>Grouped the data </a:t>
            </a:r>
          </a:p>
          <a:p>
            <a:pPr marL="255632" indent="-255632" defTabSz="681685">
              <a:spcAft>
                <a:spcPts val="447"/>
              </a:spcAft>
              <a:buFont typeface="+mj-lt"/>
              <a:buAutoNum type="arabicPeriod"/>
            </a:pPr>
            <a:r>
              <a:rPr lang="en-US" sz="1470" kern="1200">
                <a:solidFill>
                  <a:schemeClr val="tx1"/>
                </a:solidFill>
                <a:latin typeface="+mn-lt"/>
                <a:ea typeface="+mn-ea"/>
                <a:cs typeface="+mn-cs"/>
              </a:rPr>
              <a:t> Summarized the data </a:t>
            </a:r>
          </a:p>
          <a:p>
            <a:pPr marL="255632" indent="-255632" defTabSz="681685">
              <a:spcAft>
                <a:spcPts val="447"/>
              </a:spcAft>
              <a:buFont typeface="+mj-lt"/>
              <a:buAutoNum type="arabicPeriod"/>
            </a:pPr>
            <a:r>
              <a:rPr lang="en-US" sz="1470" kern="1200">
                <a:solidFill>
                  <a:schemeClr val="tx1"/>
                </a:solidFill>
                <a:latin typeface="+mn-lt"/>
                <a:ea typeface="+mn-ea"/>
                <a:cs typeface="+mn-cs"/>
              </a:rPr>
              <a:t>Conducted  descriptive analysis </a:t>
            </a:r>
          </a:p>
          <a:p>
            <a:pPr marL="255632" indent="-255632" defTabSz="681685">
              <a:spcAft>
                <a:spcPts val="447"/>
              </a:spcAft>
              <a:buFont typeface="+mj-lt"/>
              <a:buAutoNum type="arabicPeriod"/>
            </a:pPr>
            <a:r>
              <a:rPr lang="en-US" sz="1470" kern="1200">
                <a:solidFill>
                  <a:schemeClr val="tx1"/>
                </a:solidFill>
                <a:latin typeface="+mn-lt"/>
                <a:ea typeface="+mn-ea"/>
                <a:cs typeface="+mn-cs"/>
              </a:rPr>
              <a:t>Created  Visualizations </a:t>
            </a:r>
          </a:p>
          <a:p>
            <a:pPr marL="255632" indent="-255632" defTabSz="681685">
              <a:spcAft>
                <a:spcPts val="447"/>
              </a:spcAft>
              <a:buFont typeface="+mj-lt"/>
              <a:buAutoNum type="arabicPeriod"/>
            </a:pPr>
            <a:r>
              <a:rPr lang="en-US" sz="1470" kern="1200">
                <a:solidFill>
                  <a:schemeClr val="tx1"/>
                </a:solidFill>
                <a:latin typeface="+mn-lt"/>
                <a:ea typeface="+mn-ea"/>
                <a:cs typeface="+mn-cs"/>
              </a:rPr>
              <a:t>Presented results</a:t>
            </a:r>
            <a:endParaRPr lang="en-US"/>
          </a:p>
        </p:txBody>
      </p:sp>
      <p:sp>
        <p:nvSpPr>
          <p:cNvPr id="11" name="Rectangle 10">
            <a:extLst>
              <a:ext uri="{FF2B5EF4-FFF2-40B4-BE49-F238E27FC236}">
                <a16:creationId xmlns:a16="http://schemas.microsoft.com/office/drawing/2014/main" id="{3421A91C-BE5B-C2EC-0040-33C9FB25AD46}"/>
              </a:ext>
            </a:extLst>
          </p:cNvPr>
          <p:cNvSpPr/>
          <p:nvPr/>
        </p:nvSpPr>
        <p:spPr>
          <a:xfrm>
            <a:off x="7214283" y="2083398"/>
            <a:ext cx="1489821" cy="602156"/>
          </a:xfrm>
          <a:prstGeom prst="rect">
            <a:avLst/>
          </a:prstGeom>
          <a:noFill/>
        </p:spPr>
        <p:txBody>
          <a:bodyPr wrap="none" lIns="91440" tIns="45720" rIns="91440" bIns="45720">
            <a:spAutoFit/>
          </a:bodyPr>
          <a:lstStyle/>
          <a:p>
            <a:pPr algn="ctr" defTabSz="552165">
              <a:spcAft>
                <a:spcPts val="447"/>
              </a:spcAft>
            </a:pPr>
            <a:r>
              <a:rPr lang="en-US" sz="3261" kern="120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a:ln w="0"/>
              <a:solidFill>
                <a:schemeClr val="accent1"/>
              </a:solidFill>
              <a:effectLst>
                <a:outerShdw blurRad="38100" dist="25400" dir="5400000" algn="ctr" rotWithShape="0">
                  <a:srgbClr val="6E747A">
                    <a:alpha val="43000"/>
                  </a:srgbClr>
                </a:outerShdw>
              </a:effectLst>
            </a:endParaRPr>
          </a:p>
        </p:txBody>
      </p:sp>
      <p:pic>
        <p:nvPicPr>
          <p:cNvPr id="6" name="Picture 4" descr="icon-tableau - Analytics Training Hub for Data Analytics &amp; Data Science ...">
            <a:extLst>
              <a:ext uri="{FF2B5EF4-FFF2-40B4-BE49-F238E27FC236}">
                <a16:creationId xmlns:a16="http://schemas.microsoft.com/office/drawing/2014/main" id="{7B4D87A7-DE88-CF01-C58B-FF31F4D451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76311" y="3485986"/>
            <a:ext cx="1503518" cy="150351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Designing and Delivering PowerPoint Presentations - Center for Teaching  Excellence | University of South Carolina">
            <a:extLst>
              <a:ext uri="{FF2B5EF4-FFF2-40B4-BE49-F238E27FC236}">
                <a16:creationId xmlns:a16="http://schemas.microsoft.com/office/drawing/2014/main" id="{A81F8B5B-D13C-B0AB-8C29-5F6CEFEB74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89986" y="3533180"/>
            <a:ext cx="2742878" cy="1160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82364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F9AE65-706E-7C56-7138-662A877F0073}"/>
              </a:ext>
            </a:extLst>
          </p:cNvPr>
          <p:cNvSpPr>
            <a:spLocks noGrp="1"/>
          </p:cNvSpPr>
          <p:nvPr>
            <p:ph type="title"/>
          </p:nvPr>
        </p:nvSpPr>
        <p:spPr/>
        <p:txBody>
          <a:bodyPr/>
          <a:lstStyle/>
          <a:p>
            <a:r>
              <a:rPr lang="en-US" dirty="0" err="1">
                <a:solidFill>
                  <a:schemeClr val="bg1"/>
                </a:solidFill>
              </a:rPr>
              <a:t>Gameco’s</a:t>
            </a:r>
            <a:r>
              <a:rPr lang="en-US" dirty="0">
                <a:solidFill>
                  <a:schemeClr val="bg1"/>
                </a:solidFill>
              </a:rPr>
              <a:t> Sales Expectations</a:t>
            </a:r>
          </a:p>
        </p:txBody>
      </p:sp>
      <p:sp>
        <p:nvSpPr>
          <p:cNvPr id="6" name="Content Placeholder 5">
            <a:extLst>
              <a:ext uri="{FF2B5EF4-FFF2-40B4-BE49-F238E27FC236}">
                <a16:creationId xmlns:a16="http://schemas.microsoft.com/office/drawing/2014/main" id="{69812087-253C-159E-F03F-ABA3FD90670C}"/>
              </a:ext>
            </a:extLst>
          </p:cNvPr>
          <p:cNvSpPr>
            <a:spLocks noGrp="1"/>
          </p:cNvSpPr>
          <p:nvPr>
            <p:ph idx="1"/>
          </p:nvPr>
        </p:nvSpPr>
        <p:spPr/>
        <p:txBody>
          <a:bodyPr/>
          <a:lstStyle/>
          <a:p>
            <a:r>
              <a:rPr lang="en-US" dirty="0"/>
              <a:t>d</a:t>
            </a:r>
          </a:p>
        </p:txBody>
      </p:sp>
      <p:graphicFrame>
        <p:nvGraphicFramePr>
          <p:cNvPr id="7" name="Chart 6">
            <a:extLst>
              <a:ext uri="{FF2B5EF4-FFF2-40B4-BE49-F238E27FC236}">
                <a16:creationId xmlns:a16="http://schemas.microsoft.com/office/drawing/2014/main" id="{4865C9C4-6554-D9B2-F5AB-52A077F89C5E}"/>
              </a:ext>
            </a:extLst>
          </p:cNvPr>
          <p:cNvGraphicFramePr>
            <a:graphicFrameLocks/>
          </p:cNvGraphicFramePr>
          <p:nvPr/>
        </p:nvGraphicFramePr>
        <p:xfrm>
          <a:off x="438317" y="1932847"/>
          <a:ext cx="5530098" cy="4382228"/>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A0E0FCC2-99C4-F8BC-68B7-4742F715CC36}"/>
              </a:ext>
            </a:extLst>
          </p:cNvPr>
          <p:cNvSpPr txBox="1"/>
          <p:nvPr/>
        </p:nvSpPr>
        <p:spPr>
          <a:xfrm>
            <a:off x="5968415" y="4533536"/>
            <a:ext cx="6223585" cy="2523768"/>
          </a:xfrm>
          <a:prstGeom prst="rect">
            <a:avLst/>
          </a:prstGeom>
          <a:noFill/>
        </p:spPr>
        <p:txBody>
          <a:bodyPr wrap="square" rtlCol="0">
            <a:spAutoFit/>
          </a:bodyPr>
          <a:lstStyle/>
          <a:p>
            <a:pPr marL="285750" indent="-285750">
              <a:buFont typeface="Arial" panose="020B0604020202020204" pitchFamily="34" charset="0"/>
              <a:buChar char="•"/>
            </a:pPr>
            <a:r>
              <a:rPr lang="en-US" sz="1600" dirty="0" err="1"/>
              <a:t>GameCo’s</a:t>
            </a:r>
            <a:r>
              <a:rPr lang="en-US" sz="1600" dirty="0"/>
              <a:t> projected sales expectations for the various geographical regions are based on the annual sales history</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Looking at data for the past 25 years, </a:t>
            </a:r>
            <a:r>
              <a:rPr lang="en-US" sz="1600" dirty="0" err="1"/>
              <a:t>GameCo</a:t>
            </a:r>
            <a:r>
              <a:rPr lang="en-US" sz="1600" dirty="0"/>
              <a:t> determines that in 2017 the North American market will generate most sales followed by European, and Japanese markets</a:t>
            </a:r>
            <a:r>
              <a:rPr lang="en-US" dirty="0"/>
              <a:t>.</a:t>
            </a:r>
          </a:p>
          <a:p>
            <a:r>
              <a:rPr lang="en-US" sz="2400" b="1" dirty="0"/>
              <a:t>			What is the reality?? </a:t>
            </a:r>
          </a:p>
          <a:p>
            <a:endParaRPr lang="en-US" dirty="0"/>
          </a:p>
          <a:p>
            <a:endParaRPr lang="en-US" dirty="0"/>
          </a:p>
        </p:txBody>
      </p:sp>
      <p:graphicFrame>
        <p:nvGraphicFramePr>
          <p:cNvPr id="10" name="Chart 9">
            <a:extLst>
              <a:ext uri="{FF2B5EF4-FFF2-40B4-BE49-F238E27FC236}">
                <a16:creationId xmlns:a16="http://schemas.microsoft.com/office/drawing/2014/main" id="{F4589761-3534-8A03-44B2-D9E7D5C92DAB}"/>
              </a:ext>
            </a:extLst>
          </p:cNvPr>
          <p:cNvGraphicFramePr>
            <a:graphicFrameLocks/>
          </p:cNvGraphicFramePr>
          <p:nvPr/>
        </p:nvGraphicFramePr>
        <p:xfrm>
          <a:off x="6301793" y="1932847"/>
          <a:ext cx="5451889" cy="26006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62B01699-C67A-3710-0891-F8480FC90B0C}"/>
              </a:ext>
            </a:extLst>
          </p:cNvPr>
          <p:cNvGraphicFramePr>
            <a:graphicFrameLocks/>
          </p:cNvGraphicFramePr>
          <p:nvPr/>
        </p:nvGraphicFramePr>
        <p:xfrm>
          <a:off x="438318" y="1963604"/>
          <a:ext cx="5635494" cy="456836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637448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1F58A-B991-54B4-03D1-ADAE62049A81}"/>
              </a:ext>
            </a:extLst>
          </p:cNvPr>
          <p:cNvSpPr>
            <a:spLocks noGrp="1"/>
          </p:cNvSpPr>
          <p:nvPr>
            <p:ph type="title"/>
          </p:nvPr>
        </p:nvSpPr>
        <p:spPr/>
        <p:txBody>
          <a:bodyPr/>
          <a:lstStyle/>
          <a:p>
            <a:r>
              <a:rPr lang="en-US" dirty="0">
                <a:solidFill>
                  <a:schemeClr val="bg1"/>
                </a:solidFill>
              </a:rPr>
              <a:t>Current state of the video game market</a:t>
            </a:r>
          </a:p>
        </p:txBody>
      </p:sp>
      <p:graphicFrame>
        <p:nvGraphicFramePr>
          <p:cNvPr id="11" name="Content Placeholder 10">
            <a:extLst>
              <a:ext uri="{FF2B5EF4-FFF2-40B4-BE49-F238E27FC236}">
                <a16:creationId xmlns:a16="http://schemas.microsoft.com/office/drawing/2014/main" id="{C7B8ED5A-4CF1-4EC9-AA34-480FA8FA9E84}"/>
              </a:ext>
            </a:extLst>
          </p:cNvPr>
          <p:cNvGraphicFramePr>
            <a:graphicFrameLocks noGrp="1"/>
          </p:cNvGraphicFramePr>
          <p:nvPr>
            <p:ph sz="half" idx="1"/>
          </p:nvPr>
        </p:nvGraphicFramePr>
        <p:xfrm>
          <a:off x="581193" y="2227263"/>
          <a:ext cx="6477166" cy="3633787"/>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0C567EDF-EC8C-82E1-03A5-A3FBD2C814E2}"/>
              </a:ext>
            </a:extLst>
          </p:cNvPr>
          <p:cNvSpPr txBox="1"/>
          <p:nvPr/>
        </p:nvSpPr>
        <p:spPr>
          <a:xfrm>
            <a:off x="7134225" y="2333625"/>
            <a:ext cx="4400550" cy="3785652"/>
          </a:xfrm>
          <a:prstGeom prst="rect">
            <a:avLst/>
          </a:prstGeom>
          <a:noFill/>
        </p:spPr>
        <p:txBody>
          <a:bodyPr wrap="square" rtlCol="0">
            <a:spAutoFit/>
          </a:bodyPr>
          <a:lstStyle/>
          <a:p>
            <a:r>
              <a:rPr lang="en-US" sz="2400" b="1" dirty="0"/>
              <a:t>	Where are we now?</a:t>
            </a:r>
          </a:p>
          <a:p>
            <a:pPr marL="285750" indent="-285750">
              <a:buFont typeface="Arial" panose="020B0604020202020204" pitchFamily="34" charset="0"/>
              <a:buChar char="•"/>
            </a:pPr>
            <a:r>
              <a:rPr lang="en-US" dirty="0"/>
              <a:t>In 2016, sales in North America have dropped below those of European region.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Europe registered 38% of the global sales surpassing North America (32%) for the first time in history.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Over the past 20 years, we can observe a steady rise in proportion of sales from the European market, while the North American market has seen a sharp decline in sales over the past 5 years </a:t>
            </a:r>
          </a:p>
        </p:txBody>
      </p:sp>
    </p:spTree>
    <p:extLst>
      <p:ext uri="{BB962C8B-B14F-4D97-AF65-F5344CB8AC3E}">
        <p14:creationId xmlns:p14="http://schemas.microsoft.com/office/powerpoint/2010/main" val="1491369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6225539" y="24572"/>
            <a:ext cx="5897218" cy="884238"/>
          </a:xfrm>
        </p:spPr>
        <p:txBody>
          <a:bodyPr/>
          <a:lstStyle/>
          <a:p>
            <a:r>
              <a:rPr lang="en-US" sz="4400" dirty="0"/>
              <a:t>Skillsets</a:t>
            </a:r>
          </a:p>
        </p:txBody>
      </p:sp>
      <p:pic>
        <p:nvPicPr>
          <p:cNvPr id="5" name="Picture Placeholder 4" descr="table with various people working on their laptops">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3617" r="23617"/>
          <a:stretch/>
        </p:blipFill>
        <p:spPr>
          <a:noFill/>
        </p:spPr>
      </p:pic>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6225539" y="1105108"/>
            <a:ext cx="3017520" cy="464871"/>
          </a:xfrm>
        </p:spPr>
        <p:txBody>
          <a:bodyPr/>
          <a:lstStyle/>
          <a:p>
            <a:r>
              <a:rPr lang="en-US" dirty="0"/>
              <a:t>My Skills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6095999" y="1695748"/>
            <a:ext cx="4646246" cy="4772555"/>
          </a:xfrm>
        </p:spPr>
        <p:txBody>
          <a:bodyPr>
            <a:normAutofit fontScale="92500"/>
          </a:bodyPr>
          <a:lstStyle/>
          <a:p>
            <a:pPr marL="0" marR="0">
              <a:spcBef>
                <a:spcPts val="0"/>
              </a:spcBef>
              <a:spcAft>
                <a:spcPts val="0"/>
              </a:spcAft>
            </a:pPr>
            <a:r>
              <a:rPr lang="en-US" sz="2200" dirty="0">
                <a:effectLst/>
                <a:latin typeface="Arial" panose="020B0604020202020204" pitchFamily="34" charset="0"/>
                <a:ea typeface="Arial" panose="020B0604020202020204" pitchFamily="34" charset="0"/>
              </a:rPr>
              <a:t>Data Analysis</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Tableau Visualizations</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SQL Relational Databases</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PostgreSQL </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Python</a:t>
            </a:r>
          </a:p>
          <a:p>
            <a:pPr marL="0" marR="0">
              <a:spcBef>
                <a:spcPts val="0"/>
              </a:spcBef>
              <a:spcAft>
                <a:spcPts val="0"/>
              </a:spcAft>
            </a:pPr>
            <a:r>
              <a:rPr lang="en-US" sz="2200" dirty="0">
                <a:latin typeface="Arial" panose="020B0604020202020204" pitchFamily="34" charset="0"/>
                <a:ea typeface="Arial" panose="020B0604020202020204" pitchFamily="34" charset="0"/>
              </a:rPr>
              <a:t>MS </a:t>
            </a:r>
            <a:r>
              <a:rPr lang="en-US" sz="2200" dirty="0">
                <a:effectLst/>
                <a:latin typeface="Arial" panose="020B0604020202020204" pitchFamily="34" charset="0"/>
                <a:ea typeface="Arial" panose="020B0604020202020204" pitchFamily="34" charset="0"/>
              </a:rPr>
              <a:t>Excel (Pivot Tables, VLOOKUP)</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Time Series Analysis and</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Forecasting</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Statistical Analysis</a:t>
            </a:r>
          </a:p>
          <a:p>
            <a:pPr marL="0" marR="0">
              <a:spcBef>
                <a:spcPts val="0"/>
              </a:spcBef>
              <a:spcAft>
                <a:spcPts val="0"/>
              </a:spcAft>
            </a:pPr>
            <a:r>
              <a:rPr lang="en-US" sz="2200" dirty="0">
                <a:effectLst/>
                <a:latin typeface="Arial" panose="020B0604020202020204" pitchFamily="34" charset="0"/>
                <a:ea typeface="Arial" panose="020B0604020202020204" pitchFamily="34" charset="0"/>
              </a:rPr>
              <a:t>Data Transformation and integration</a:t>
            </a:r>
            <a:endParaRPr lang="en-US" sz="1800" dirty="0">
              <a:effectLst/>
              <a:latin typeface="Arial" panose="020B0604020202020204" pitchFamily="34" charset="0"/>
              <a:ea typeface="Arial" panose="020B0604020202020204" pitchFamily="34" charset="0"/>
            </a:endParaRPr>
          </a:p>
          <a:p>
            <a:pPr marL="0" indent="0">
              <a:buNone/>
            </a:pPr>
            <a:endParaRPr lang="en-US"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solidFill>
                  <a:schemeClr val="bg1"/>
                </a:solidFill>
              </a:rPr>
              <a:t>Video game sales in 2016 and A look at the </a:t>
            </a:r>
            <a:r>
              <a:rPr lang="en-US" i="1" dirty="0">
                <a:solidFill>
                  <a:schemeClr val="bg1"/>
                </a:solidFill>
              </a:rPr>
              <a:t>new</a:t>
            </a:r>
            <a:r>
              <a:rPr lang="en-US" dirty="0">
                <a:solidFill>
                  <a:schemeClr val="bg1"/>
                </a:solidFill>
              </a:rPr>
              <a:t> European market</a:t>
            </a:r>
          </a:p>
        </p:txBody>
      </p:sp>
      <p:pic>
        <p:nvPicPr>
          <p:cNvPr id="11" name="Content Placeholder 4" descr="Charts">
            <a:extLst>
              <a:ext uri="{FF2B5EF4-FFF2-40B4-BE49-F238E27FC236}">
                <a16:creationId xmlns:a16="http://schemas.microsoft.com/office/drawing/2014/main" id="{47D9BE16-119C-43B2-9AE6-18C4A150C0EF}"/>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tretch/>
        </p:blipFill>
        <p:spPr>
          <a:xfrm>
            <a:off x="581025" y="2231480"/>
            <a:ext cx="5422900" cy="3625353"/>
          </a:xfrm>
        </p:spPr>
      </p:pic>
      <p:graphicFrame>
        <p:nvGraphicFramePr>
          <p:cNvPr id="3" name="Chart 2">
            <a:extLst>
              <a:ext uri="{FF2B5EF4-FFF2-40B4-BE49-F238E27FC236}">
                <a16:creationId xmlns:a16="http://schemas.microsoft.com/office/drawing/2014/main" id="{BA3FD6F9-3F4C-6074-90CC-9FE0442B3FA4}"/>
              </a:ext>
            </a:extLst>
          </p:cNvPr>
          <p:cNvGraphicFramePr>
            <a:graphicFrameLocks/>
          </p:cNvGraphicFramePr>
          <p:nvPr>
            <p:extLst>
              <p:ext uri="{D42A27DB-BD31-4B8C-83A1-F6EECF244321}">
                <p14:modId xmlns:p14="http://schemas.microsoft.com/office/powerpoint/2010/main" val="2667113231"/>
              </p:ext>
            </p:extLst>
          </p:nvPr>
        </p:nvGraphicFramePr>
        <p:xfrm>
          <a:off x="425452" y="2034578"/>
          <a:ext cx="6146798" cy="4537672"/>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5">
            <a:extLst>
              <a:ext uri="{FF2B5EF4-FFF2-40B4-BE49-F238E27FC236}">
                <a16:creationId xmlns:a16="http://schemas.microsoft.com/office/drawing/2014/main" id="{036D6D9C-DF2B-196C-DA1A-72D4DBA7A43D}"/>
              </a:ext>
            </a:extLst>
          </p:cNvPr>
          <p:cNvSpPr>
            <a:spLocks noGrp="1"/>
          </p:cNvSpPr>
          <p:nvPr>
            <p:ph sz="half" idx="2"/>
          </p:nvPr>
        </p:nvSpPr>
        <p:spPr>
          <a:xfrm>
            <a:off x="6657975" y="4686300"/>
            <a:ext cx="5108572" cy="1885950"/>
          </a:xfrm>
          <a:solidFill>
            <a:schemeClr val="bg1"/>
          </a:solidFill>
        </p:spPr>
        <p:txBody>
          <a:bodyPr>
            <a:normAutofit fontScale="77500" lnSpcReduction="20000"/>
          </a:bodyPr>
          <a:lstStyle/>
          <a:p>
            <a:r>
              <a:rPr lang="en-US" sz="2400" b="1" dirty="0"/>
              <a:t>What has changed? </a:t>
            </a:r>
          </a:p>
          <a:p>
            <a:r>
              <a:rPr lang="en-US" sz="1400" dirty="0"/>
              <a:t>From 1990-2015,  action games had the highest sales average by far, followed by sports, shooter, and racing close behind.</a:t>
            </a:r>
          </a:p>
          <a:p>
            <a:r>
              <a:rPr lang="en-US" sz="1400" dirty="0"/>
              <a:t>In 2016, shooter games are the top sellers, followed by sports and action which saw the highest drop in sales figures from over 20m per year on average to just over 6m units in 2016.</a:t>
            </a:r>
          </a:p>
        </p:txBody>
      </p:sp>
      <p:graphicFrame>
        <p:nvGraphicFramePr>
          <p:cNvPr id="7" name="Chart 6">
            <a:extLst>
              <a:ext uri="{FF2B5EF4-FFF2-40B4-BE49-F238E27FC236}">
                <a16:creationId xmlns:a16="http://schemas.microsoft.com/office/drawing/2014/main" id="{82E5FA54-35FC-1647-0522-133262B8F9C4}"/>
              </a:ext>
            </a:extLst>
          </p:cNvPr>
          <p:cNvGraphicFramePr>
            <a:graphicFrameLocks/>
          </p:cNvGraphicFramePr>
          <p:nvPr/>
        </p:nvGraphicFramePr>
        <p:xfrm>
          <a:off x="6727823" y="2034579"/>
          <a:ext cx="5038724" cy="277554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97607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947061" y="155447"/>
            <a:ext cx="4651634" cy="1352511"/>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408949" y="1973893"/>
            <a:ext cx="5947630" cy="4884107"/>
          </a:xfrm>
        </p:spPr>
        <p:txBody>
          <a:bodyPr vert="horz" lIns="91440" tIns="45720" rIns="91440" bIns="45720" rtlCol="0" anchor="t">
            <a:normAutofit/>
          </a:bodyPr>
          <a:lstStyle/>
          <a:p>
            <a:pPr marL="285750" indent="-228600" algn="l">
              <a:lnSpc>
                <a:spcPct val="90000"/>
              </a:lnSpc>
              <a:buFont typeface="Arial" panose="020B0604020202020204" pitchFamily="34" charset="0"/>
              <a:buChar char="•"/>
            </a:pPr>
            <a:r>
              <a:rPr lang="en-US" sz="1900" dirty="0" err="1">
                <a:solidFill>
                  <a:schemeClr val="accent2"/>
                </a:solidFill>
              </a:rPr>
              <a:t>GameCo</a:t>
            </a:r>
            <a:r>
              <a:rPr lang="en-US" sz="1900" dirty="0">
                <a:solidFill>
                  <a:schemeClr val="accent2"/>
                </a:solidFill>
              </a:rPr>
              <a:t> will have to refocus their business strategy due to the changing market trends. Europe is now the largest market and will require an increase in resources for the region.</a:t>
            </a:r>
          </a:p>
          <a:p>
            <a:pPr marL="285750" indent="-228600" algn="l">
              <a:lnSpc>
                <a:spcPct val="90000"/>
              </a:lnSpc>
              <a:buFont typeface="Arial" panose="020B0604020202020204" pitchFamily="34" charset="0"/>
              <a:buChar char="•"/>
            </a:pPr>
            <a:r>
              <a:rPr lang="en-US" sz="1900" dirty="0">
                <a:solidFill>
                  <a:schemeClr val="accent2"/>
                </a:solidFill>
              </a:rPr>
              <a:t>Despite a market being dominated by North America historically, in 2016 Europe had the most sales for PC and PS4 platform.  North  America retained most </a:t>
            </a:r>
            <a:r>
              <a:rPr lang="en-US" sz="1900" dirty="0" err="1">
                <a:solidFill>
                  <a:schemeClr val="accent2"/>
                </a:solidFill>
              </a:rPr>
              <a:t>XOne</a:t>
            </a:r>
            <a:r>
              <a:rPr lang="en-US" sz="1900" dirty="0">
                <a:solidFill>
                  <a:schemeClr val="accent2"/>
                </a:solidFill>
              </a:rPr>
              <a:t> sales and Japan 3DS sales.</a:t>
            </a:r>
          </a:p>
          <a:p>
            <a:pPr marL="285750" indent="-228600" algn="l">
              <a:lnSpc>
                <a:spcPct val="90000"/>
              </a:lnSpc>
              <a:buFont typeface="Arial" panose="020B0604020202020204" pitchFamily="34" charset="0"/>
              <a:buChar char="•"/>
            </a:pPr>
            <a:r>
              <a:rPr lang="en-US" sz="1900" dirty="0">
                <a:solidFill>
                  <a:schemeClr val="accent2"/>
                </a:solidFill>
              </a:rPr>
              <a:t>Sales of Action games had the highest drop in 2016 compared to historical data. Sports and Shooter genres are now the top selling genres globally.</a:t>
            </a:r>
          </a:p>
          <a:p>
            <a:pPr marL="285750" indent="-228600" algn="l">
              <a:lnSpc>
                <a:spcPct val="90000"/>
              </a:lnSpc>
              <a:buFont typeface="Arial" panose="020B0604020202020204" pitchFamily="34" charset="0"/>
              <a:buChar char="•"/>
            </a:pPr>
            <a:endParaRPr lang="en-US" sz="6400" dirty="0">
              <a:solidFill>
                <a:schemeClr val="accent2"/>
              </a:solidFill>
            </a:endParaRPr>
          </a:p>
        </p:txBody>
      </p:sp>
      <p:sp>
        <p:nvSpPr>
          <p:cNvPr id="3" name="TextBox 2">
            <a:extLst>
              <a:ext uri="{FF2B5EF4-FFF2-40B4-BE49-F238E27FC236}">
                <a16:creationId xmlns:a16="http://schemas.microsoft.com/office/drawing/2014/main" id="{901021FA-8089-948B-2DD3-B5B4EE10CED3}"/>
              </a:ext>
            </a:extLst>
          </p:cNvPr>
          <p:cNvSpPr txBox="1"/>
          <p:nvPr/>
        </p:nvSpPr>
        <p:spPr>
          <a:xfrm>
            <a:off x="6536336" y="5042645"/>
            <a:ext cx="4370337" cy="1200329"/>
          </a:xfrm>
          <a:prstGeom prst="rect">
            <a:avLst/>
          </a:prstGeom>
          <a:noFill/>
        </p:spPr>
        <p:txBody>
          <a:bodyPr wrap="square" rtlCol="0">
            <a:spAutoFit/>
          </a:bodyPr>
          <a:lstStyle/>
          <a:p>
            <a:endParaRPr lang="en-US" sz="3600" dirty="0"/>
          </a:p>
          <a:p>
            <a:r>
              <a:rPr lang="en-US" sz="3600" dirty="0">
                <a:hlinkClick r:id="rId2">
                  <a:extLst>
                    <a:ext uri="{A12FA001-AC4F-418D-AE19-62706E023703}">
                      <ahyp:hlinkClr xmlns:ahyp="http://schemas.microsoft.com/office/drawing/2018/hyperlinkcolor" val="tx"/>
                    </a:ext>
                  </a:extLst>
                </a:hlinkClick>
              </a:rPr>
              <a:t>Project Link</a:t>
            </a:r>
            <a:endParaRPr lang="en-US" sz="3600" dirty="0"/>
          </a:p>
        </p:txBody>
      </p:sp>
      <p:pic>
        <p:nvPicPr>
          <p:cNvPr id="13" name="Picture 12">
            <a:extLst>
              <a:ext uri="{FF2B5EF4-FFF2-40B4-BE49-F238E27FC236}">
                <a16:creationId xmlns:a16="http://schemas.microsoft.com/office/drawing/2014/main" id="{9A2FAE21-B734-7B94-7835-A3C8C3EE7557}"/>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6576398" y="1079979"/>
            <a:ext cx="5196968" cy="384444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2261453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4054695" y="-503700"/>
            <a:ext cx="8191500" cy="1621347"/>
          </a:xfrm>
        </p:spPr>
        <p:txBody>
          <a:bodyPr>
            <a:noAutofit/>
          </a:bodyPr>
          <a:lstStyle/>
          <a:p>
            <a:r>
              <a:rPr lang="en-US" sz="4400" dirty="0"/>
              <a:t>Chocolate Rating Analysis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390906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405849" y="1304259"/>
            <a:ext cx="2834640" cy="365125"/>
          </a:xfrm>
        </p:spPr>
        <p:txBody>
          <a:bodyPr/>
          <a:lstStyle/>
          <a:p>
            <a:r>
              <a:rPr lang="en-US" dirty="0"/>
              <a:t>Let’s Delve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32</a:t>
            </a:fld>
            <a:endParaRPr lang="en-US" dirty="0"/>
          </a:p>
        </p:txBody>
      </p:sp>
      <p:sp>
        <p:nvSpPr>
          <p:cNvPr id="4" name="TextBox 3">
            <a:extLst>
              <a:ext uri="{FF2B5EF4-FFF2-40B4-BE49-F238E27FC236}">
                <a16:creationId xmlns:a16="http://schemas.microsoft.com/office/drawing/2014/main" id="{351DDB8D-A9C7-7EC9-AED4-87E31E74967B}"/>
              </a:ext>
            </a:extLst>
          </p:cNvPr>
          <p:cNvSpPr txBox="1"/>
          <p:nvPr/>
        </p:nvSpPr>
        <p:spPr>
          <a:xfrm>
            <a:off x="4297290" y="1992430"/>
            <a:ext cx="7051759" cy="4247317"/>
          </a:xfrm>
          <a:prstGeom prst="rect">
            <a:avLst/>
          </a:prstGeom>
          <a:noFill/>
        </p:spPr>
        <p:txBody>
          <a:bodyPr wrap="square" rtlCol="0">
            <a:spAutoFit/>
          </a:bodyPr>
          <a:lstStyle/>
          <a:p>
            <a:r>
              <a:rPr lang="en-US" dirty="0"/>
              <a:t>Goal: To identify where the best cacao is made, where it derives from, and what makes it a superior product.</a:t>
            </a:r>
          </a:p>
          <a:p>
            <a:endParaRPr lang="en-US" dirty="0"/>
          </a:p>
          <a:p>
            <a:r>
              <a:rPr lang="en-US" dirty="0"/>
              <a:t>Scope: We assessed survey data derived from chocolate tasting events obtained from the Manhattan Chocolate Society. The analysis of this data will be used to aid on the decision-making process for the Brand's strategy on product expansion. </a:t>
            </a:r>
          </a:p>
          <a:p>
            <a:endParaRPr lang="en-US" dirty="0"/>
          </a:p>
          <a:p>
            <a:r>
              <a:rPr lang="en-US" dirty="0"/>
              <a:t>Questions to be answered during the analysis: </a:t>
            </a:r>
          </a:p>
          <a:p>
            <a:r>
              <a:rPr lang="en-US" dirty="0"/>
              <a:t>1. Which chocolate bars had the best rating? </a:t>
            </a:r>
          </a:p>
          <a:p>
            <a:r>
              <a:rPr lang="en-US" dirty="0"/>
              <a:t>2. Which manufacturer produces the highest rated chocolate?</a:t>
            </a:r>
          </a:p>
          <a:p>
            <a:r>
              <a:rPr lang="en-US" dirty="0"/>
              <a:t>3. Where are the top manufacturers located? </a:t>
            </a:r>
          </a:p>
          <a:p>
            <a:r>
              <a:rPr lang="en-US" dirty="0"/>
              <a:t>3. Is there a correlation between cocoa % and rating? </a:t>
            </a:r>
          </a:p>
          <a:p>
            <a:r>
              <a:rPr lang="en-US" dirty="0"/>
              <a:t>4. What bean type had the highest average ratings?  </a:t>
            </a:r>
          </a:p>
          <a:p>
            <a:r>
              <a:rPr lang="en-US" dirty="0"/>
              <a:t>6. Where does the highest rated chocolate originate from? </a:t>
            </a:r>
          </a:p>
        </p:txBody>
      </p:sp>
    </p:spTree>
    <p:extLst>
      <p:ext uri="{BB962C8B-B14F-4D97-AF65-F5344CB8AC3E}">
        <p14:creationId xmlns:p14="http://schemas.microsoft.com/office/powerpoint/2010/main" val="23492300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841248" y="256032"/>
            <a:ext cx="10506456" cy="1014984"/>
          </a:xfrm>
        </p:spPr>
        <p:txBody>
          <a:bodyPr vert="horz" lIns="91440" tIns="45720" rIns="91440" bIns="45720" rtlCol="0" anchor="b">
            <a:normAutofit/>
          </a:bodyPr>
          <a:lstStyle/>
          <a:p>
            <a:pPr algn="l">
              <a:lnSpc>
                <a:spcPct val="90000"/>
              </a:lnSpc>
            </a:pPr>
            <a:r>
              <a:rPr lang="en-US" sz="4400" kern="1200">
                <a:solidFill>
                  <a:schemeClr val="tx1"/>
                </a:solidFill>
                <a:latin typeface="+mj-lt"/>
                <a:ea typeface="+mj-ea"/>
                <a:cs typeface="+mj-cs"/>
              </a:rPr>
              <a:t>Analysis</a:t>
            </a:r>
          </a:p>
        </p:txBody>
      </p:sp>
      <p:sp>
        <p:nvSpPr>
          <p:cNvPr id="1040" name="Rectangle 103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41" name="Rectangle 104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8596626" y="5805226"/>
            <a:ext cx="274909" cy="226098"/>
          </a:xfrm>
        </p:spPr>
        <p:txBody>
          <a:bodyPr/>
          <a:lstStyle/>
          <a:p>
            <a:pPr defTabSz="562682">
              <a:spcAft>
                <a:spcPts val="456"/>
              </a:spcAft>
            </a:pPr>
            <a:fld id="{8C2E478F-E849-4A8C-AF1F-CBCC78A7CBFA}" type="slidenum">
              <a:rPr lang="en-US" sz="738" kern="1200">
                <a:solidFill>
                  <a:schemeClr val="tx1">
                    <a:tint val="75000"/>
                  </a:schemeClr>
                </a:solidFill>
                <a:latin typeface="+mn-lt"/>
                <a:ea typeface="+mn-ea"/>
                <a:cs typeface="+mn-cs"/>
              </a:rPr>
              <a:pPr defTabSz="562682">
                <a:spcAft>
                  <a:spcPts val="456"/>
                </a:spcAft>
              </a:pPr>
              <a:t>33</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362929" y="2815664"/>
            <a:ext cx="1815591" cy="611360"/>
          </a:xfrm>
          <a:prstGeom prst="rect">
            <a:avLst/>
          </a:prstGeom>
          <a:noFill/>
        </p:spPr>
        <p:txBody>
          <a:bodyPr wrap="none" lIns="91440" tIns="45720" rIns="91440" bIns="45720">
            <a:spAutoFit/>
          </a:bodyPr>
          <a:lstStyle/>
          <a:p>
            <a:pPr algn="ctr" defTabSz="562682">
              <a:spcAft>
                <a:spcPts val="456"/>
              </a:spcAft>
            </a:pPr>
            <a:r>
              <a:rPr lang="en-US" sz="3323" kern="1200" dirty="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212980" y="3616965"/>
            <a:ext cx="2718623" cy="615897"/>
          </a:xfrm>
          <a:prstGeom prst="rect">
            <a:avLst/>
          </a:prstGeom>
          <a:noFill/>
        </p:spPr>
        <p:txBody>
          <a:bodyPr wrap="square" rtlCol="0">
            <a:spAutoFit/>
          </a:bodyPr>
          <a:lstStyle/>
          <a:p>
            <a:pPr defTabSz="562682">
              <a:spcAft>
                <a:spcPts val="456"/>
              </a:spcAft>
            </a:pPr>
            <a:r>
              <a:rPr lang="en-US" sz="1498" dirty="0">
                <a:hlinkClick r:id="rId2"/>
              </a:rPr>
              <a:t>Manhattan Chocolate Society</a:t>
            </a:r>
            <a:endParaRPr lang="en-US" sz="1498" kern="1200" dirty="0">
              <a:solidFill>
                <a:schemeClr val="tx1"/>
              </a:solidFill>
              <a:latin typeface="+mn-lt"/>
              <a:ea typeface="+mn-ea"/>
              <a:cs typeface="+mn-cs"/>
              <a:hlinkClick r:id="rId2"/>
            </a:endParaRPr>
          </a:p>
          <a:p>
            <a:pPr defTabSz="562682">
              <a:spcAft>
                <a:spcPts val="456"/>
              </a:spcAft>
            </a:pPr>
            <a:r>
              <a:rPr lang="en-US" sz="1498" kern="1200" dirty="0">
                <a:solidFill>
                  <a:schemeClr val="tx1"/>
                </a:solidFill>
                <a:latin typeface="+mn-lt"/>
                <a:ea typeface="+mn-ea"/>
                <a:cs typeface="+mn-cs"/>
                <a:hlinkClick r:id="rId3" action="ppaction://hlinkfile"/>
              </a:rPr>
              <a:t>Download Data Sets</a:t>
            </a:r>
            <a:endParaRPr lang="en-US" sz="1400" dirty="0"/>
          </a:p>
        </p:txBody>
      </p:sp>
      <p:sp>
        <p:nvSpPr>
          <p:cNvPr id="8" name="Rectangle 7">
            <a:extLst>
              <a:ext uri="{FF2B5EF4-FFF2-40B4-BE49-F238E27FC236}">
                <a16:creationId xmlns:a16="http://schemas.microsoft.com/office/drawing/2014/main" id="{9F769CD2-3746-9E44-AC0A-B3FC90D42F2B}"/>
              </a:ext>
            </a:extLst>
          </p:cNvPr>
          <p:cNvSpPr/>
          <p:nvPr/>
        </p:nvSpPr>
        <p:spPr>
          <a:xfrm>
            <a:off x="4246826" y="1961891"/>
            <a:ext cx="1082839" cy="611360"/>
          </a:xfrm>
          <a:prstGeom prst="rect">
            <a:avLst/>
          </a:prstGeom>
          <a:noFill/>
        </p:spPr>
        <p:txBody>
          <a:bodyPr wrap="none" lIns="91440" tIns="45720" rIns="91440" bIns="45720">
            <a:spAutoFit/>
          </a:bodyPr>
          <a:lstStyle/>
          <a:p>
            <a:pPr algn="ctr" defTabSz="562682">
              <a:spcAft>
                <a:spcPts val="456"/>
              </a:spcAft>
            </a:pPr>
            <a:r>
              <a:rPr lang="en-US" sz="3323" kern="120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415290" y="2886913"/>
            <a:ext cx="1634762" cy="934844"/>
          </a:xfrm>
          <a:prstGeom prst="rect">
            <a:avLst/>
          </a:prstGeom>
          <a:noFill/>
        </p:spPr>
        <p:txBody>
          <a:bodyPr wrap="square" rtlCol="0">
            <a:spAutoFit/>
          </a:bodyPr>
          <a:lstStyle/>
          <a:p>
            <a:pPr marL="175838" indent="-175838" defTabSz="562682">
              <a:spcAft>
                <a:spcPts val="456"/>
              </a:spcAft>
              <a:buFont typeface="Arial" panose="020B0604020202020204" pitchFamily="34" charset="0"/>
              <a:buChar char="•"/>
            </a:pPr>
            <a:r>
              <a:rPr lang="en-US" sz="1498" kern="1200">
                <a:solidFill>
                  <a:schemeClr val="tx1"/>
                </a:solidFill>
                <a:latin typeface="+mn-lt"/>
                <a:ea typeface="+mn-ea"/>
                <a:cs typeface="+mn-cs"/>
              </a:rPr>
              <a:t>Microsoft Excel</a:t>
            </a:r>
          </a:p>
          <a:p>
            <a:pPr marL="175838" indent="-175838" defTabSz="562682">
              <a:spcAft>
                <a:spcPts val="456"/>
              </a:spcAft>
              <a:buFont typeface="Arial" panose="020B0604020202020204" pitchFamily="34" charset="0"/>
              <a:buChar char="•"/>
            </a:pPr>
            <a:endParaRPr lang="en-US" sz="1284" kern="120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dirty="0"/>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2207" y="2745405"/>
            <a:ext cx="948214" cy="59263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237452" y="2771664"/>
            <a:ext cx="4591619" cy="3512126"/>
          </a:xfrm>
          <a:prstGeom prst="rect">
            <a:avLst/>
          </a:prstGeom>
          <a:noFill/>
        </p:spPr>
        <p:txBody>
          <a:bodyPr wrap="square" rtlCol="0">
            <a:spAutoFit/>
          </a:bodyPr>
          <a:lstStyle/>
          <a:p>
            <a:pPr marL="260501" indent="-260501" defTabSz="694670">
              <a:spcAft>
                <a:spcPts val="456"/>
              </a:spcAft>
              <a:buFont typeface="+mj-lt"/>
              <a:buAutoNum type="arabicPeriod"/>
            </a:pPr>
            <a:r>
              <a:rPr lang="en-US" sz="1498" kern="1200">
                <a:solidFill>
                  <a:schemeClr val="tx1"/>
                </a:solidFill>
                <a:latin typeface="+mn-lt"/>
                <a:ea typeface="+mn-ea"/>
                <a:cs typeface="+mn-cs"/>
              </a:rPr>
              <a:t>Sourced the data</a:t>
            </a:r>
          </a:p>
          <a:p>
            <a:pPr marL="260501" indent="-260501" defTabSz="694670">
              <a:spcAft>
                <a:spcPts val="456"/>
              </a:spcAft>
              <a:buFont typeface="+mj-lt"/>
              <a:buAutoNum type="arabicPeriod"/>
            </a:pPr>
            <a:r>
              <a:rPr lang="en-US" sz="1498" kern="1200">
                <a:solidFill>
                  <a:schemeClr val="tx1"/>
                </a:solidFill>
                <a:latin typeface="+mn-lt"/>
                <a:ea typeface="+mn-ea"/>
                <a:cs typeface="+mn-cs"/>
              </a:rPr>
              <a:t>Conducted exploratory visual analysis using relevant Python libraries.</a:t>
            </a:r>
            <a:endParaRPr lang="en-US" sz="1367" kern="1200">
              <a:solidFill>
                <a:schemeClr val="tx1"/>
              </a:solidFill>
              <a:latin typeface="+mn-lt"/>
              <a:ea typeface="+mn-ea"/>
              <a:cs typeface="+mn-cs"/>
            </a:endParaRPr>
          </a:p>
          <a:p>
            <a:pPr marL="260501" indent="-260501" defTabSz="694670">
              <a:spcAft>
                <a:spcPts val="456"/>
              </a:spcAft>
              <a:buFont typeface="+mj-lt"/>
              <a:buAutoNum type="arabicPeriod"/>
            </a:pPr>
            <a:r>
              <a:rPr lang="en-US" sz="1367" kern="1200">
                <a:solidFill>
                  <a:schemeClr val="tx1"/>
                </a:solidFill>
                <a:latin typeface="+mn-lt"/>
                <a:ea typeface="+mn-ea"/>
                <a:cs typeface="+mn-cs"/>
              </a:rPr>
              <a:t>Wrangled and cleaned the data. Checked Data for Consistency</a:t>
            </a:r>
          </a:p>
          <a:p>
            <a:pPr marL="260501" indent="-260501" defTabSz="694670">
              <a:spcAft>
                <a:spcPts val="456"/>
              </a:spcAft>
              <a:buFont typeface="+mj-lt"/>
              <a:buAutoNum type="arabicPeriod"/>
            </a:pPr>
            <a:r>
              <a:rPr lang="en-US" sz="1498" kern="1200">
                <a:solidFill>
                  <a:schemeClr val="tx1"/>
                </a:solidFill>
                <a:latin typeface="+mn-lt"/>
                <a:ea typeface="+mn-ea"/>
                <a:cs typeface="+mn-cs"/>
              </a:rPr>
              <a:t>Conducted a geospatial analysis by creating a choropleth map using relevant Python libraries </a:t>
            </a:r>
          </a:p>
          <a:p>
            <a:pPr marL="260501" indent="-260501" defTabSz="694670">
              <a:spcAft>
                <a:spcPts val="456"/>
              </a:spcAft>
              <a:buFont typeface="+mj-lt"/>
              <a:buAutoNum type="arabicPeriod"/>
            </a:pPr>
            <a:r>
              <a:rPr lang="en-US" sz="1498" kern="1200">
                <a:solidFill>
                  <a:schemeClr val="tx1"/>
                </a:solidFill>
                <a:latin typeface="+mn-lt"/>
                <a:ea typeface="+mn-ea"/>
                <a:cs typeface="+mn-cs"/>
              </a:rPr>
              <a:t>Ran a linear regression on the data and analyzed the model performance statistics.</a:t>
            </a:r>
          </a:p>
          <a:p>
            <a:pPr marL="260501" indent="-260501" defTabSz="694670">
              <a:spcAft>
                <a:spcPts val="456"/>
              </a:spcAft>
              <a:buFont typeface="+mj-lt"/>
              <a:buAutoNum type="arabicPeriod"/>
            </a:pPr>
            <a:r>
              <a:rPr lang="en-US" sz="1498" kern="1200">
                <a:solidFill>
                  <a:schemeClr val="tx1"/>
                </a:solidFill>
                <a:latin typeface="+mn-lt"/>
                <a:ea typeface="+mn-ea"/>
                <a:cs typeface="+mn-cs"/>
              </a:rPr>
              <a:t>Performed a cluster analysis </a:t>
            </a:r>
          </a:p>
          <a:p>
            <a:pPr marL="260501" indent="-260501" defTabSz="694670">
              <a:spcAft>
                <a:spcPts val="456"/>
              </a:spcAft>
              <a:buFont typeface="+mj-lt"/>
              <a:buAutoNum type="arabicPeriod"/>
            </a:pPr>
            <a:r>
              <a:rPr lang="en-US" sz="1498" kern="1200">
                <a:solidFill>
                  <a:schemeClr val="tx1"/>
                </a:solidFill>
                <a:latin typeface="+mn-lt"/>
                <a:ea typeface="+mn-ea"/>
                <a:cs typeface="+mn-cs"/>
              </a:rPr>
              <a:t>Created Data Dashboards on Tableau based on the results of the analysis.</a:t>
            </a:r>
            <a:endParaRPr lang="en-US" sz="1367" kern="1200">
              <a:solidFill>
                <a:schemeClr val="tx1"/>
              </a:solidFill>
              <a:latin typeface="+mn-lt"/>
              <a:ea typeface="+mn-ea"/>
              <a:cs typeface="+mn-cs"/>
            </a:endParaRPr>
          </a:p>
          <a:p>
            <a:pPr>
              <a:spcAft>
                <a:spcPts val="600"/>
              </a:spcAft>
            </a:pP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358942" y="1926266"/>
            <a:ext cx="1512592" cy="611360"/>
          </a:xfrm>
          <a:prstGeom prst="rect">
            <a:avLst/>
          </a:prstGeom>
          <a:noFill/>
        </p:spPr>
        <p:txBody>
          <a:bodyPr wrap="none" lIns="91440" tIns="45720" rIns="91440" bIns="45720">
            <a:spAutoFit/>
          </a:bodyPr>
          <a:lstStyle/>
          <a:p>
            <a:pPr algn="ctr" defTabSz="562682">
              <a:spcAft>
                <a:spcPts val="456"/>
              </a:spcAft>
            </a:pPr>
            <a:r>
              <a:rPr lang="en-US" sz="3323" kern="120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a:ln w="0"/>
              <a:solidFill>
                <a:schemeClr val="accent1"/>
              </a:solidFill>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E50C0FD0-B96E-1223-946C-8C37D29EECA3}"/>
              </a:ext>
            </a:extLst>
          </p:cNvPr>
          <p:cNvPicPr>
            <a:picLocks noChangeAspect="1"/>
          </p:cNvPicPr>
          <p:nvPr/>
        </p:nvPicPr>
        <p:blipFill>
          <a:blip r:embed="rId5"/>
          <a:stretch>
            <a:fillRect/>
          </a:stretch>
        </p:blipFill>
        <p:spPr>
          <a:xfrm>
            <a:off x="2016657" y="4857052"/>
            <a:ext cx="4239314" cy="1174272"/>
          </a:xfrm>
          <a:prstGeom prst="rect">
            <a:avLst/>
          </a:prstGeom>
        </p:spPr>
      </p:pic>
      <p:pic>
        <p:nvPicPr>
          <p:cNvPr id="6" name="Picture 4" descr="icon-tableau - Analytics Training Hub for Data Analytics &amp; Data Science ...">
            <a:extLst>
              <a:ext uri="{FF2B5EF4-FFF2-40B4-BE49-F238E27FC236}">
                <a16:creationId xmlns:a16="http://schemas.microsoft.com/office/drawing/2014/main" id="{7B4D87A7-DE88-CF01-C58B-FF31F4D451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65364" y="3338038"/>
            <a:ext cx="1526499" cy="1526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56748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46308" y="912417"/>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148449"/>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34</a:t>
            </a:fld>
            <a:endParaRPr lang="en-US" dirty="0"/>
          </a:p>
        </p:txBody>
      </p:sp>
      <p:pic>
        <p:nvPicPr>
          <p:cNvPr id="5" name="Picture 4">
            <a:extLst>
              <a:ext uri="{FF2B5EF4-FFF2-40B4-BE49-F238E27FC236}">
                <a16:creationId xmlns:a16="http://schemas.microsoft.com/office/drawing/2014/main" id="{537CE175-FB8D-0FF6-D63C-EB5C50C45B08}"/>
              </a:ext>
            </a:extLst>
          </p:cNvPr>
          <p:cNvPicPr>
            <a:picLocks noChangeAspect="1"/>
          </p:cNvPicPr>
          <p:nvPr/>
        </p:nvPicPr>
        <p:blipFill>
          <a:blip r:embed="rId2"/>
          <a:srcRect/>
          <a:stretch/>
        </p:blipFill>
        <p:spPr>
          <a:xfrm>
            <a:off x="546307" y="1736330"/>
            <a:ext cx="5020103" cy="3508125"/>
          </a:xfrm>
          <a:prstGeom prst="rect">
            <a:avLst/>
          </a:prstGeom>
        </p:spPr>
      </p:pic>
      <p:sp>
        <p:nvSpPr>
          <p:cNvPr id="14" name="TextBox 13">
            <a:extLst>
              <a:ext uri="{FF2B5EF4-FFF2-40B4-BE49-F238E27FC236}">
                <a16:creationId xmlns:a16="http://schemas.microsoft.com/office/drawing/2014/main" id="{DB5EB070-395C-FD37-32CC-8DDBA59E50F9}"/>
              </a:ext>
            </a:extLst>
          </p:cNvPr>
          <p:cNvSpPr txBox="1"/>
          <p:nvPr/>
        </p:nvSpPr>
        <p:spPr>
          <a:xfrm>
            <a:off x="5858524" y="5544973"/>
            <a:ext cx="5690009" cy="646331"/>
          </a:xfrm>
          <a:prstGeom prst="rect">
            <a:avLst/>
          </a:prstGeom>
          <a:noFill/>
        </p:spPr>
        <p:txBody>
          <a:bodyPr wrap="square" rtlCol="0">
            <a:spAutoFit/>
          </a:bodyPr>
          <a:lstStyle/>
          <a:p>
            <a:r>
              <a:rPr lang="en-US" dirty="0"/>
              <a:t>The scatter plot above displays how the rating scores compare to the cocoa concentrations in the chocolates  </a:t>
            </a:r>
          </a:p>
        </p:txBody>
      </p:sp>
      <p:sp>
        <p:nvSpPr>
          <p:cNvPr id="15" name="TextBox 14">
            <a:extLst>
              <a:ext uri="{FF2B5EF4-FFF2-40B4-BE49-F238E27FC236}">
                <a16:creationId xmlns:a16="http://schemas.microsoft.com/office/drawing/2014/main" id="{2822FAFC-B919-BF33-7C6A-F5A6E989A164}"/>
              </a:ext>
            </a:extLst>
          </p:cNvPr>
          <p:cNvSpPr txBox="1"/>
          <p:nvPr/>
        </p:nvSpPr>
        <p:spPr>
          <a:xfrm>
            <a:off x="643467" y="5544973"/>
            <a:ext cx="4922943" cy="923330"/>
          </a:xfrm>
          <a:prstGeom prst="rect">
            <a:avLst/>
          </a:prstGeom>
          <a:noFill/>
        </p:spPr>
        <p:txBody>
          <a:bodyPr wrap="square" rtlCol="0">
            <a:spAutoFit/>
          </a:bodyPr>
          <a:lstStyle/>
          <a:p>
            <a:r>
              <a:rPr lang="en-US" dirty="0"/>
              <a:t>Chart shows the distribution of rating scores between 2006 and 2016. The mean rating score is 3.23.</a:t>
            </a:r>
          </a:p>
        </p:txBody>
      </p:sp>
      <p:pic>
        <p:nvPicPr>
          <p:cNvPr id="7" name="Picture 6" descr="A graph of rating and rating&#10;&#10;Description automatically generated">
            <a:extLst>
              <a:ext uri="{FF2B5EF4-FFF2-40B4-BE49-F238E27FC236}">
                <a16:creationId xmlns:a16="http://schemas.microsoft.com/office/drawing/2014/main" id="{36840CB2-E8CF-F123-F9A9-56CD7EF5E3C3}"/>
              </a:ext>
            </a:extLst>
          </p:cNvPr>
          <p:cNvPicPr>
            <a:picLocks noChangeAspect="1"/>
          </p:cNvPicPr>
          <p:nvPr/>
        </p:nvPicPr>
        <p:blipFill>
          <a:blip r:embed="rId3"/>
          <a:stretch>
            <a:fillRect/>
          </a:stretch>
        </p:blipFill>
        <p:spPr>
          <a:xfrm>
            <a:off x="345176" y="1675935"/>
            <a:ext cx="5221234" cy="3950216"/>
          </a:xfrm>
          <a:prstGeom prst="rect">
            <a:avLst/>
          </a:prstGeom>
        </p:spPr>
      </p:pic>
      <p:pic>
        <p:nvPicPr>
          <p:cNvPr id="16" name="Picture 15" descr="A graph of rating scale&#10;&#10;Description automatically generated with medium confidence">
            <a:extLst>
              <a:ext uri="{FF2B5EF4-FFF2-40B4-BE49-F238E27FC236}">
                <a16:creationId xmlns:a16="http://schemas.microsoft.com/office/drawing/2014/main" id="{2EF2ACAF-EB10-2353-D0B2-91D4046039EF}"/>
              </a:ext>
            </a:extLst>
          </p:cNvPr>
          <p:cNvPicPr>
            <a:picLocks noChangeAspect="1"/>
          </p:cNvPicPr>
          <p:nvPr/>
        </p:nvPicPr>
        <p:blipFill>
          <a:blip r:embed="rId4"/>
          <a:stretch>
            <a:fillRect/>
          </a:stretch>
        </p:blipFill>
        <p:spPr>
          <a:xfrm>
            <a:off x="6231118" y="1675935"/>
            <a:ext cx="4637988" cy="3754927"/>
          </a:xfrm>
          <a:prstGeom prst="rect">
            <a:avLst/>
          </a:prstGeom>
        </p:spPr>
      </p:pic>
    </p:spTree>
    <p:extLst>
      <p:ext uri="{BB962C8B-B14F-4D97-AF65-F5344CB8AC3E}">
        <p14:creationId xmlns:p14="http://schemas.microsoft.com/office/powerpoint/2010/main" val="12186546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46308" y="912417"/>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546307" y="148449"/>
            <a:ext cx="11002962" cy="823913"/>
          </a:xfrm>
        </p:spPr>
        <p:txBody>
          <a:bodyPr>
            <a:normAutofit/>
          </a:bodyPr>
          <a:lstStyle/>
          <a:p>
            <a:r>
              <a:rPr lang="en-US" sz="4400" dirty="0"/>
              <a:t>Visualizations</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35</a:t>
            </a:fld>
            <a:endParaRPr lang="en-US" dirty="0"/>
          </a:p>
        </p:txBody>
      </p:sp>
      <p:pic>
        <p:nvPicPr>
          <p:cNvPr id="5" name="Picture 4">
            <a:extLst>
              <a:ext uri="{FF2B5EF4-FFF2-40B4-BE49-F238E27FC236}">
                <a16:creationId xmlns:a16="http://schemas.microsoft.com/office/drawing/2014/main" id="{537CE175-FB8D-0FF6-D63C-EB5C50C45B08}"/>
              </a:ext>
            </a:extLst>
          </p:cNvPr>
          <p:cNvPicPr>
            <a:picLocks noChangeAspect="1"/>
          </p:cNvPicPr>
          <p:nvPr/>
        </p:nvPicPr>
        <p:blipFill>
          <a:blip r:embed="rId2"/>
          <a:srcRect/>
          <a:stretch/>
        </p:blipFill>
        <p:spPr>
          <a:xfrm>
            <a:off x="546307" y="1736330"/>
            <a:ext cx="5020103" cy="3508125"/>
          </a:xfrm>
          <a:prstGeom prst="rect">
            <a:avLst/>
          </a:prstGeom>
        </p:spPr>
      </p:pic>
      <p:sp>
        <p:nvSpPr>
          <p:cNvPr id="14" name="TextBox 13">
            <a:extLst>
              <a:ext uri="{FF2B5EF4-FFF2-40B4-BE49-F238E27FC236}">
                <a16:creationId xmlns:a16="http://schemas.microsoft.com/office/drawing/2014/main" id="{DB5EB070-395C-FD37-32CC-8DDBA59E50F9}"/>
              </a:ext>
            </a:extLst>
          </p:cNvPr>
          <p:cNvSpPr txBox="1"/>
          <p:nvPr/>
        </p:nvSpPr>
        <p:spPr>
          <a:xfrm>
            <a:off x="5858524" y="5544973"/>
            <a:ext cx="5690009" cy="646331"/>
          </a:xfrm>
          <a:prstGeom prst="rect">
            <a:avLst/>
          </a:prstGeom>
          <a:noFill/>
        </p:spPr>
        <p:txBody>
          <a:bodyPr wrap="square" rtlCol="0">
            <a:spAutoFit/>
          </a:bodyPr>
          <a:lstStyle/>
          <a:p>
            <a:r>
              <a:rPr lang="en-US" dirty="0"/>
              <a:t>The world map above visualizes how the happiness scores are distributed globally in terms of high and low. </a:t>
            </a:r>
          </a:p>
        </p:txBody>
      </p:sp>
      <p:sp>
        <p:nvSpPr>
          <p:cNvPr id="15" name="TextBox 14">
            <a:extLst>
              <a:ext uri="{FF2B5EF4-FFF2-40B4-BE49-F238E27FC236}">
                <a16:creationId xmlns:a16="http://schemas.microsoft.com/office/drawing/2014/main" id="{2822FAFC-B919-BF33-7C6A-F5A6E989A164}"/>
              </a:ext>
            </a:extLst>
          </p:cNvPr>
          <p:cNvSpPr txBox="1"/>
          <p:nvPr/>
        </p:nvSpPr>
        <p:spPr>
          <a:xfrm>
            <a:off x="643467" y="5544973"/>
            <a:ext cx="4922943" cy="646331"/>
          </a:xfrm>
          <a:prstGeom prst="rect">
            <a:avLst/>
          </a:prstGeom>
          <a:noFill/>
        </p:spPr>
        <p:txBody>
          <a:bodyPr wrap="square" rtlCol="0">
            <a:spAutoFit/>
          </a:bodyPr>
          <a:lstStyle/>
          <a:p>
            <a:r>
              <a:rPr lang="en-US" dirty="0"/>
              <a:t>Amazon Mix bean type originating from Costa Rica had the highest average rating given (3.75) </a:t>
            </a:r>
          </a:p>
        </p:txBody>
      </p:sp>
      <p:pic>
        <p:nvPicPr>
          <p:cNvPr id="8" name="Picture 7">
            <a:extLst>
              <a:ext uri="{FF2B5EF4-FFF2-40B4-BE49-F238E27FC236}">
                <a16:creationId xmlns:a16="http://schemas.microsoft.com/office/drawing/2014/main" id="{0DF26D66-2154-078B-A69D-9585FB20EE0E}"/>
              </a:ext>
            </a:extLst>
          </p:cNvPr>
          <p:cNvPicPr>
            <a:picLocks noChangeAspect="1"/>
          </p:cNvPicPr>
          <p:nvPr/>
        </p:nvPicPr>
        <p:blipFill>
          <a:blip r:embed="rId3"/>
          <a:stretch>
            <a:fillRect/>
          </a:stretch>
        </p:blipFill>
        <p:spPr>
          <a:xfrm>
            <a:off x="5954398" y="1675935"/>
            <a:ext cx="5498259" cy="4904796"/>
          </a:xfrm>
          <a:prstGeom prst="rect">
            <a:avLst/>
          </a:prstGeom>
        </p:spPr>
      </p:pic>
      <p:pic>
        <p:nvPicPr>
          <p:cNvPr id="10" name="Picture 9">
            <a:extLst>
              <a:ext uri="{FF2B5EF4-FFF2-40B4-BE49-F238E27FC236}">
                <a16:creationId xmlns:a16="http://schemas.microsoft.com/office/drawing/2014/main" id="{7C7E4CBF-BD34-C59A-3498-88C8A3120ADC}"/>
              </a:ext>
            </a:extLst>
          </p:cNvPr>
          <p:cNvPicPr>
            <a:picLocks noChangeAspect="1"/>
          </p:cNvPicPr>
          <p:nvPr/>
        </p:nvPicPr>
        <p:blipFill>
          <a:blip r:embed="rId4"/>
          <a:stretch>
            <a:fillRect/>
          </a:stretch>
        </p:blipFill>
        <p:spPr>
          <a:xfrm>
            <a:off x="976176" y="1548328"/>
            <a:ext cx="4160363" cy="3846169"/>
          </a:xfrm>
          <a:prstGeom prst="rect">
            <a:avLst/>
          </a:prstGeom>
        </p:spPr>
      </p:pic>
    </p:spTree>
    <p:extLst>
      <p:ext uri="{BB962C8B-B14F-4D97-AF65-F5344CB8AC3E}">
        <p14:creationId xmlns:p14="http://schemas.microsoft.com/office/powerpoint/2010/main" val="41326239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947061" y="155447"/>
            <a:ext cx="4651634" cy="1352511"/>
          </a:xfrm>
        </p:spPr>
        <p:txBody>
          <a:bodyPr vert="horz" lIns="91440" tIns="45720" rIns="91440" bIns="45720" rtlCol="0" anchor="b">
            <a:normAutofit/>
          </a:bodyPr>
          <a:lstStyle/>
          <a:p>
            <a:pPr algn="l">
              <a:lnSpc>
                <a:spcPct val="90000"/>
              </a:lnSpc>
            </a:pPr>
            <a:r>
              <a:rPr lang="en-US" sz="4400" kern="1200" dirty="0">
                <a:solidFill>
                  <a:schemeClr val="tx1"/>
                </a:solidFill>
                <a:latin typeface="+mj-lt"/>
                <a:ea typeface="+mj-ea"/>
                <a:cs typeface="+mj-cs"/>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408949" y="1587394"/>
            <a:ext cx="5947630" cy="4884107"/>
          </a:xfrm>
        </p:spPr>
        <p:txBody>
          <a:bodyPr vert="horz" lIns="91440" tIns="45720" rIns="91440" bIns="45720" rtlCol="0" anchor="t">
            <a:normAutofit lnSpcReduction="10000"/>
          </a:bodyPr>
          <a:lstStyle/>
          <a:p>
            <a:pPr algn="l">
              <a:lnSpc>
                <a:spcPct val="100000"/>
              </a:lnSpc>
            </a:pPr>
            <a:r>
              <a:rPr lang="en-US" sz="1600" b="1" dirty="0">
                <a:solidFill>
                  <a:schemeClr val="accent2"/>
                </a:solidFill>
              </a:rPr>
              <a:t>Findings</a:t>
            </a:r>
            <a:r>
              <a:rPr lang="en-US" sz="1600" dirty="0">
                <a:solidFill>
                  <a:schemeClr val="accent2"/>
                </a:solidFill>
              </a:rPr>
              <a:t>: </a:t>
            </a:r>
          </a:p>
          <a:p>
            <a:pPr algn="l">
              <a:lnSpc>
                <a:spcPct val="100000"/>
              </a:lnSpc>
            </a:pPr>
            <a:r>
              <a:rPr lang="en-US" sz="1600" dirty="0">
                <a:solidFill>
                  <a:schemeClr val="accent2"/>
                </a:solidFill>
              </a:rPr>
              <a:t>There isn't a significant correlation between cocoa percentage and ratings, so our hypothesis that a higher cocoa concentration would result in higher ratings was false.</a:t>
            </a:r>
          </a:p>
          <a:p>
            <a:pPr algn="l">
              <a:lnSpc>
                <a:spcPct val="100000"/>
              </a:lnSpc>
            </a:pPr>
            <a:r>
              <a:rPr lang="en-US" sz="1600" dirty="0">
                <a:solidFill>
                  <a:schemeClr val="accent2"/>
                </a:solidFill>
              </a:rPr>
              <a:t>Top-rated manufacturers include Tobago Estate, Ocelot, and Bar AU </a:t>
            </a:r>
            <a:r>
              <a:rPr lang="en-US" sz="1600" dirty="0" err="1">
                <a:solidFill>
                  <a:schemeClr val="accent2"/>
                </a:solidFill>
              </a:rPr>
              <a:t>Chocolat</a:t>
            </a:r>
            <a:r>
              <a:rPr lang="en-US" sz="1600" dirty="0">
                <a:solidFill>
                  <a:schemeClr val="accent2"/>
                </a:solidFill>
              </a:rPr>
              <a:t>.</a:t>
            </a:r>
          </a:p>
          <a:p>
            <a:pPr algn="l">
              <a:lnSpc>
                <a:spcPct val="100000"/>
              </a:lnSpc>
            </a:pPr>
            <a:r>
              <a:rPr lang="en-US" sz="1600" dirty="0">
                <a:solidFill>
                  <a:schemeClr val="accent2"/>
                </a:solidFill>
              </a:rPr>
              <a:t>The highest-rated chocolate bar is Toscano Black with a rating of 4.0.</a:t>
            </a:r>
          </a:p>
          <a:p>
            <a:pPr algn="l">
              <a:lnSpc>
                <a:spcPct val="100000"/>
              </a:lnSpc>
            </a:pPr>
            <a:r>
              <a:rPr lang="en-US" sz="1600" dirty="0">
                <a:solidFill>
                  <a:schemeClr val="accent2"/>
                </a:solidFill>
              </a:rPr>
              <a:t>Leading manufacturer locations based on ratings are Singapore, Chile, and Iceland.</a:t>
            </a:r>
          </a:p>
          <a:p>
            <a:pPr algn="l">
              <a:lnSpc>
                <a:spcPct val="100000"/>
              </a:lnSpc>
            </a:pPr>
            <a:r>
              <a:rPr lang="en-US" sz="1600" dirty="0">
                <a:solidFill>
                  <a:schemeClr val="accent2"/>
                </a:solidFill>
              </a:rPr>
              <a:t>Prominent bean origins are the Philippines, Honduras, and Tanzania.</a:t>
            </a:r>
          </a:p>
          <a:p>
            <a:pPr algn="l">
              <a:lnSpc>
                <a:spcPct val="100000"/>
              </a:lnSpc>
            </a:pPr>
            <a:r>
              <a:rPr lang="en-US" sz="1600" dirty="0">
                <a:solidFill>
                  <a:schemeClr val="accent2"/>
                </a:solidFill>
              </a:rPr>
              <a:t>Amazon Mix, </a:t>
            </a:r>
            <a:r>
              <a:rPr lang="en-US" sz="1600" dirty="0" err="1">
                <a:solidFill>
                  <a:schemeClr val="accent2"/>
                </a:solidFill>
              </a:rPr>
              <a:t>Beniano</a:t>
            </a:r>
            <a:r>
              <a:rPr lang="en-US" sz="1600" dirty="0">
                <a:solidFill>
                  <a:schemeClr val="accent2"/>
                </a:solidFill>
              </a:rPr>
              <a:t>, and EET are among the best-rated bean types.</a:t>
            </a:r>
          </a:p>
          <a:p>
            <a:pPr algn="l">
              <a:lnSpc>
                <a:spcPct val="100000"/>
              </a:lnSpc>
            </a:pPr>
            <a:r>
              <a:rPr lang="en-US" sz="1600" b="1" dirty="0">
                <a:solidFill>
                  <a:schemeClr val="accent2"/>
                </a:solidFill>
              </a:rPr>
              <a:t>Recommendations:</a:t>
            </a:r>
          </a:p>
          <a:p>
            <a:pPr algn="l">
              <a:lnSpc>
                <a:spcPct val="100000"/>
              </a:lnSpc>
            </a:pPr>
            <a:r>
              <a:rPr lang="en-US" sz="1600" dirty="0">
                <a:solidFill>
                  <a:schemeClr val="accent2"/>
                </a:solidFill>
              </a:rPr>
              <a:t>Due to data limitations and subjectivity, deriving concrete recommendations is challenging. Incorporating additional numerical metrics like sales and prices across various geographic regions could facilitate a more comprehensive analysis.</a:t>
            </a:r>
          </a:p>
        </p:txBody>
      </p:sp>
      <p:sp>
        <p:nvSpPr>
          <p:cNvPr id="3" name="TextBox 2">
            <a:extLst>
              <a:ext uri="{FF2B5EF4-FFF2-40B4-BE49-F238E27FC236}">
                <a16:creationId xmlns:a16="http://schemas.microsoft.com/office/drawing/2014/main" id="{901021FA-8089-948B-2DD3-B5B4EE10CED3}"/>
              </a:ext>
            </a:extLst>
          </p:cNvPr>
          <p:cNvSpPr txBox="1"/>
          <p:nvPr/>
        </p:nvSpPr>
        <p:spPr>
          <a:xfrm>
            <a:off x="6536336" y="5042645"/>
            <a:ext cx="4370337" cy="1200329"/>
          </a:xfrm>
          <a:prstGeom prst="rect">
            <a:avLst/>
          </a:prstGeom>
          <a:noFill/>
        </p:spPr>
        <p:txBody>
          <a:bodyPr wrap="square" rtlCol="0">
            <a:spAutoFit/>
          </a:bodyPr>
          <a:lstStyle/>
          <a:p>
            <a:r>
              <a:rPr lang="en-US" sz="3600" dirty="0">
                <a:hlinkClick r:id="rId2">
                  <a:extLst>
                    <a:ext uri="{A12FA001-AC4F-418D-AE19-62706E023703}">
                      <ahyp:hlinkClr xmlns:ahyp="http://schemas.microsoft.com/office/drawing/2018/hyperlinkcolor" val="tx"/>
                    </a:ext>
                  </a:extLst>
                </a:hlinkClick>
              </a:rPr>
              <a:t>Tableau Link</a:t>
            </a:r>
            <a:endParaRPr lang="en-US" sz="3600" dirty="0"/>
          </a:p>
          <a:p>
            <a:r>
              <a:rPr lang="en-US" sz="3600" dirty="0" err="1">
                <a:hlinkClick r:id="rId3">
                  <a:extLst>
                    <a:ext uri="{A12FA001-AC4F-418D-AE19-62706E023703}">
                      <ahyp:hlinkClr xmlns:ahyp="http://schemas.microsoft.com/office/drawing/2018/hyperlinkcolor" val="tx"/>
                    </a:ext>
                  </a:extLst>
                </a:hlinkClick>
              </a:rPr>
              <a:t>Github</a:t>
            </a:r>
            <a:r>
              <a:rPr lang="en-US" sz="3600" dirty="0">
                <a:hlinkClick r:id="rId3">
                  <a:extLst>
                    <a:ext uri="{A12FA001-AC4F-418D-AE19-62706E023703}">
                      <ahyp:hlinkClr xmlns:ahyp="http://schemas.microsoft.com/office/drawing/2018/hyperlinkcolor" val="tx"/>
                    </a:ext>
                  </a:extLst>
                </a:hlinkClick>
              </a:rPr>
              <a:t> Link</a:t>
            </a:r>
            <a:endParaRPr lang="en-US" sz="3600" dirty="0"/>
          </a:p>
        </p:txBody>
      </p:sp>
      <p:pic>
        <p:nvPicPr>
          <p:cNvPr id="8" name="Picture 7" descr="A graph with red line and a red line&#10;&#10;Description automatically generated">
            <a:extLst>
              <a:ext uri="{FF2B5EF4-FFF2-40B4-BE49-F238E27FC236}">
                <a16:creationId xmlns:a16="http://schemas.microsoft.com/office/drawing/2014/main" id="{6082050E-CA09-1C63-7FD1-93080EE42C96}"/>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Lst>
          </a:blip>
          <a:stretch>
            <a:fillRect/>
          </a:stretch>
        </p:blipFill>
        <p:spPr>
          <a:xfrm>
            <a:off x="6356579" y="775446"/>
            <a:ext cx="4983866" cy="398181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5227724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hlinkClick r:id="rId2"/>
            <a:extLst>
              <a:ext uri="{FF2B5EF4-FFF2-40B4-BE49-F238E27FC236}">
                <a16:creationId xmlns:a16="http://schemas.microsoft.com/office/drawing/2014/main" id="{D5C5EA1B-F06D-4AD1-B526-89C2DF772232}"/>
              </a:ext>
            </a:extLst>
          </p:cNvPr>
          <p:cNvPicPr>
            <a:picLocks noChangeAspect="1"/>
          </p:cNvPicPr>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l="22717" r="45642"/>
          <a:stretch/>
        </p:blipFill>
        <p:spPr>
          <a:xfrm rot="16200000">
            <a:off x="2869747" y="-2667000"/>
            <a:ext cx="6858000" cy="12192000"/>
          </a:xfrm>
          <a:prstGeom prst="rect">
            <a:avLst/>
          </a:prstGeom>
          <a:noFill/>
        </p:spPr>
      </p:pic>
      <p:sp>
        <p:nvSpPr>
          <p:cNvPr id="6" name="Title 5">
            <a:extLst>
              <a:ext uri="{FF2B5EF4-FFF2-40B4-BE49-F238E27FC236}">
                <a16:creationId xmlns:a16="http://schemas.microsoft.com/office/drawing/2014/main" id="{4F7706BE-EF2E-459C-8778-01DDD354C634}"/>
              </a:ext>
            </a:extLst>
          </p:cNvPr>
          <p:cNvSpPr>
            <a:spLocks noGrp="1"/>
          </p:cNvSpPr>
          <p:nvPr>
            <p:ph type="title" idx="4294967295"/>
          </p:nvPr>
        </p:nvSpPr>
        <p:spPr>
          <a:xfrm>
            <a:off x="760874" y="2787763"/>
            <a:ext cx="10787270" cy="830649"/>
          </a:xfrm>
        </p:spPr>
        <p:txBody>
          <a:bodyPr>
            <a:normAutofit/>
          </a:bodyPr>
          <a:lstStyle/>
          <a:p>
            <a:r>
              <a:rPr lang="en-US" sz="4400" spc="300" dirty="0"/>
              <a:t>THANK YOU</a:t>
            </a:r>
          </a:p>
        </p:txBody>
      </p:sp>
      <p:pic>
        <p:nvPicPr>
          <p:cNvPr id="12" name="Online Image Placeholder 11" descr="Smart Phone">
            <a:extLst>
              <a:ext uri="{FF2B5EF4-FFF2-40B4-BE49-F238E27FC236}">
                <a16:creationId xmlns:a16="http://schemas.microsoft.com/office/drawing/2014/main" id="{4E709B75-16EA-4581-AED9-567DEF45A6B2}"/>
              </a:ext>
            </a:extLst>
          </p:cNvPr>
          <p:cNvPicPr>
            <a:picLocks noGrp="1" noChangeAspect="1"/>
          </p:cNvPicPr>
          <p:nvPr>
            <p:ph type="clipArt" sz="quarter" idx="20"/>
          </p:nvPr>
        </p:nvPicPr>
        <p:blipFill>
          <a:blip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5988048" y="4620501"/>
            <a:ext cx="730250" cy="730250"/>
          </a:xfrm>
        </p:spPr>
      </p:pic>
      <p:pic>
        <p:nvPicPr>
          <p:cNvPr id="28" name="Online Image Placeholder 27" descr="Envelope">
            <a:extLst>
              <a:ext uri="{FF2B5EF4-FFF2-40B4-BE49-F238E27FC236}">
                <a16:creationId xmlns:a16="http://schemas.microsoft.com/office/drawing/2014/main" id="{D4D09222-33EB-4F99-9A89-51E2E1E97584}"/>
              </a:ext>
            </a:extLst>
          </p:cNvPr>
          <p:cNvPicPr>
            <a:picLocks noGrp="1" noChangeAspect="1"/>
          </p:cNvPicPr>
          <p:nvPr>
            <p:ph type="clipArt" sz="quarter" idx="21"/>
          </p:nvPr>
        </p:nvPicPr>
        <p:blipFill>
          <a:blip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9905737" y="4622281"/>
            <a:ext cx="731520" cy="731520"/>
          </a:xfrm>
        </p:spPr>
      </p:pic>
      <p:sp>
        <p:nvSpPr>
          <p:cNvPr id="8" name="Text Placeholder 7">
            <a:extLst>
              <a:ext uri="{FF2B5EF4-FFF2-40B4-BE49-F238E27FC236}">
                <a16:creationId xmlns:a16="http://schemas.microsoft.com/office/drawing/2014/main" id="{0B070B25-2BBC-49AC-9CFA-1CD7195DF2D6}"/>
              </a:ext>
            </a:extLst>
          </p:cNvPr>
          <p:cNvSpPr>
            <a:spLocks noGrp="1"/>
          </p:cNvSpPr>
          <p:nvPr>
            <p:ph type="body" sz="quarter" idx="16"/>
          </p:nvPr>
        </p:nvSpPr>
        <p:spPr>
          <a:xfrm>
            <a:off x="632694" y="5351166"/>
            <a:ext cx="3064668" cy="518795"/>
          </a:xfrm>
        </p:spPr>
        <p:txBody>
          <a:bodyPr/>
          <a:lstStyle/>
          <a:p>
            <a:pPr marL="0" marR="0" lvl="0" indent="0" algn="ctr"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800" b="0" i="0" u="none" strike="noStrike" kern="1200" cap="none" spc="300" normalizeH="0" baseline="0" noProof="0" dirty="0">
                <a:ln>
                  <a:noFill/>
                </a:ln>
                <a:effectLst/>
                <a:uLnTx/>
                <a:uFillTx/>
                <a:latin typeface="Calibri" panose="020F0502020204030204"/>
                <a:ea typeface="+mn-ea"/>
                <a:cs typeface="+mn-cs"/>
                <a:hlinkClick r:id="rId9">
                  <a:extLst>
                    <a:ext uri="{A12FA001-AC4F-418D-AE19-62706E023703}">
                      <ahyp:hlinkClr xmlns:ahyp="http://schemas.microsoft.com/office/drawing/2018/hyperlinkcolor" val="tx"/>
                    </a:ext>
                  </a:extLst>
                </a:hlinkClick>
              </a:rPr>
              <a:t>(25) Brian Avila | LinkedIn</a:t>
            </a:r>
            <a:endParaRPr kumimoji="0" lang="en-US" sz="1800" b="0" i="0" u="none" strike="noStrike" kern="1200" cap="none" spc="300" normalizeH="0" baseline="0" noProof="0" dirty="0">
              <a:ln>
                <a:noFill/>
              </a:ln>
              <a:effectLst/>
              <a:uLnTx/>
              <a:uFillTx/>
              <a:latin typeface="Calibri" panose="020F0502020204030204"/>
              <a:ea typeface="+mn-ea"/>
              <a:cs typeface="+mn-cs"/>
            </a:endParaRPr>
          </a:p>
          <a:p>
            <a:endParaRPr lang="en-US" dirty="0"/>
          </a:p>
        </p:txBody>
      </p:sp>
      <p:sp>
        <p:nvSpPr>
          <p:cNvPr id="9" name="Text Placeholder 8">
            <a:extLst>
              <a:ext uri="{FF2B5EF4-FFF2-40B4-BE49-F238E27FC236}">
                <a16:creationId xmlns:a16="http://schemas.microsoft.com/office/drawing/2014/main" id="{9E2524A0-105C-4170-BB48-CD0756FB3DFE}"/>
              </a:ext>
            </a:extLst>
          </p:cNvPr>
          <p:cNvSpPr>
            <a:spLocks noGrp="1"/>
          </p:cNvSpPr>
          <p:nvPr>
            <p:ph type="body" sz="quarter" idx="17"/>
          </p:nvPr>
        </p:nvSpPr>
        <p:spPr>
          <a:xfrm>
            <a:off x="4928789" y="5574763"/>
            <a:ext cx="3064668" cy="518795"/>
          </a:xfrm>
        </p:spPr>
        <p:txBody>
          <a:bodyPr/>
          <a:lstStyle/>
          <a:p>
            <a:r>
              <a:rPr lang="en-US" dirty="0"/>
              <a:t>+1 (508) 905 9144</a:t>
            </a:r>
          </a:p>
        </p:txBody>
      </p:sp>
      <p:sp>
        <p:nvSpPr>
          <p:cNvPr id="10" name="Text Placeholder 9">
            <a:extLst>
              <a:ext uri="{FF2B5EF4-FFF2-40B4-BE49-F238E27FC236}">
                <a16:creationId xmlns:a16="http://schemas.microsoft.com/office/drawing/2014/main" id="{6E57A531-5B0F-485D-A015-BC78AD089BA6}"/>
              </a:ext>
            </a:extLst>
          </p:cNvPr>
          <p:cNvSpPr>
            <a:spLocks noGrp="1"/>
          </p:cNvSpPr>
          <p:nvPr>
            <p:ph type="body" sz="quarter" idx="18"/>
          </p:nvPr>
        </p:nvSpPr>
        <p:spPr>
          <a:xfrm>
            <a:off x="8904898" y="5574764"/>
            <a:ext cx="3064668" cy="518795"/>
          </a:xfrm>
        </p:spPr>
        <p:txBody>
          <a:bodyPr>
            <a:normAutofit fontScale="62500" lnSpcReduction="20000"/>
          </a:bodyPr>
          <a:lstStyle/>
          <a:p>
            <a:r>
              <a:rPr lang="en-US" dirty="0"/>
              <a:t>brian.analyst101@gmail.com</a:t>
            </a:r>
          </a:p>
        </p:txBody>
      </p:sp>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3721655" y="3606746"/>
            <a:ext cx="5167313" cy="518795"/>
          </a:xfrm>
        </p:spPr>
        <p:txBody>
          <a:bodyPr/>
          <a:lstStyle/>
          <a:p>
            <a:r>
              <a:rPr lang="en-US" dirty="0"/>
              <a:t>CONTACT INFORMATION</a:t>
            </a:r>
          </a:p>
        </p:txBody>
      </p:sp>
      <p:pic>
        <p:nvPicPr>
          <p:cNvPr id="13" name="Picture 12" descr="A blue square with white letters&#10;&#10;Description automatically generated">
            <a:extLst>
              <a:ext uri="{FF2B5EF4-FFF2-40B4-BE49-F238E27FC236}">
                <a16:creationId xmlns:a16="http://schemas.microsoft.com/office/drawing/2014/main" id="{7509E31C-719C-B8D9-82CF-4FCD993923BD}"/>
              </a:ext>
            </a:extLst>
          </p:cNvPr>
          <p:cNvPicPr>
            <a:picLocks noChangeAspect="1"/>
          </p:cNvPicPr>
          <p:nvPr/>
        </p:nvPicPr>
        <p:blipFill>
          <a:blip r:embed="rId10"/>
          <a:stretch>
            <a:fillRect/>
          </a:stretch>
        </p:blipFill>
        <p:spPr>
          <a:xfrm>
            <a:off x="1725397" y="4375640"/>
            <a:ext cx="879263" cy="875746"/>
          </a:xfrm>
          <a:prstGeom prst="rect">
            <a:avLst/>
          </a:prstGeom>
        </p:spPr>
      </p:pic>
      <p:sp>
        <p:nvSpPr>
          <p:cNvPr id="4" name="TextBox 3">
            <a:extLst>
              <a:ext uri="{FF2B5EF4-FFF2-40B4-BE49-F238E27FC236}">
                <a16:creationId xmlns:a16="http://schemas.microsoft.com/office/drawing/2014/main" id="{904CB30C-CFA7-9F38-894F-A9207890716C}"/>
              </a:ext>
            </a:extLst>
          </p:cNvPr>
          <p:cNvSpPr txBox="1"/>
          <p:nvPr/>
        </p:nvSpPr>
        <p:spPr>
          <a:xfrm>
            <a:off x="4395436" y="336170"/>
            <a:ext cx="6559892" cy="769441"/>
          </a:xfrm>
          <a:prstGeom prst="rect">
            <a:avLst/>
          </a:prstGeom>
          <a:noFill/>
        </p:spPr>
        <p:txBody>
          <a:bodyPr wrap="square">
            <a:spAutoFit/>
          </a:bodyPr>
          <a:lstStyle/>
          <a:p>
            <a:r>
              <a:rPr lang="en-US" sz="4400" dirty="0"/>
              <a:t>Project links</a:t>
            </a:r>
          </a:p>
        </p:txBody>
      </p:sp>
      <p:sp>
        <p:nvSpPr>
          <p:cNvPr id="5" name="Content Placeholder 13">
            <a:extLst>
              <a:ext uri="{FF2B5EF4-FFF2-40B4-BE49-F238E27FC236}">
                <a16:creationId xmlns:a16="http://schemas.microsoft.com/office/drawing/2014/main" id="{90832373-9A6C-CB65-A2E6-4D5E279C501D}"/>
              </a:ext>
            </a:extLst>
          </p:cNvPr>
          <p:cNvSpPr txBox="1">
            <a:spLocks/>
          </p:cNvSpPr>
          <p:nvPr/>
        </p:nvSpPr>
        <p:spPr>
          <a:xfrm>
            <a:off x="1005564" y="794626"/>
            <a:ext cx="10542579" cy="2073271"/>
          </a:xfrm>
          <a:prstGeom prst="rect">
            <a:avLst/>
          </a:prstGeom>
        </p:spPr>
        <p:txBody>
          <a:bodyPr>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defRPr/>
            </a:pPr>
            <a:endParaRPr lang="en-US" dirty="0"/>
          </a:p>
          <a:p>
            <a:pPr marL="0" indent="0">
              <a:buFont typeface="Arial" panose="020B0604020202020204" pitchFamily="34" charset="0"/>
              <a:buNone/>
              <a:defRPr/>
            </a:pPr>
            <a:r>
              <a:rPr lang="en-US" spc="300" dirty="0"/>
              <a:t>																							</a:t>
            </a:r>
            <a:endParaRPr lang="en-US" b="1" dirty="0"/>
          </a:p>
        </p:txBody>
      </p:sp>
      <p:pic>
        <p:nvPicPr>
          <p:cNvPr id="2" name="Picture 1" descr="A logo of a cat&#10;&#10;Description automatically generated">
            <a:hlinkClick r:id="rId11"/>
            <a:extLst>
              <a:ext uri="{FF2B5EF4-FFF2-40B4-BE49-F238E27FC236}">
                <a16:creationId xmlns:a16="http://schemas.microsoft.com/office/drawing/2014/main" id="{6ABADE4A-3C96-A883-6A8E-020AA9DF6FD0}"/>
              </a:ext>
            </a:extLst>
          </p:cNvPr>
          <p:cNvPicPr>
            <a:picLocks noChangeAspect="1"/>
          </p:cNvPicPr>
          <p:nvPr/>
        </p:nvPicPr>
        <p:blipFill>
          <a:blip r:embed="rId12"/>
          <a:stretch>
            <a:fillRect/>
          </a:stretch>
        </p:blipFill>
        <p:spPr>
          <a:xfrm>
            <a:off x="7091636" y="1472783"/>
            <a:ext cx="1428130" cy="801983"/>
          </a:xfrm>
          <a:prstGeom prst="rect">
            <a:avLst/>
          </a:prstGeom>
        </p:spPr>
      </p:pic>
      <p:pic>
        <p:nvPicPr>
          <p:cNvPr id="7" name="Picture 4" descr="icon-tableau - Analytics Training Hub for Data Analytics &amp; Data Science ...">
            <a:hlinkClick r:id="rId13"/>
            <a:extLst>
              <a:ext uri="{FF2B5EF4-FFF2-40B4-BE49-F238E27FC236}">
                <a16:creationId xmlns:a16="http://schemas.microsoft.com/office/drawing/2014/main" id="{EEFC1886-5BDB-F112-CD9C-A1D28F98E53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537340" y="1347855"/>
            <a:ext cx="1051837" cy="1051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727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137039" y="585518"/>
            <a:ext cx="6412230" cy="1051829"/>
          </a:xfrm>
        </p:spPr>
        <p:txBody>
          <a:bodyPr>
            <a:noAutofit/>
          </a:bodyPr>
          <a:lstStyle/>
          <a:p>
            <a:br>
              <a:rPr lang="en-US" sz="4400" dirty="0"/>
            </a:br>
            <a:r>
              <a:rPr lang="en-US" sz="4400" dirty="0"/>
              <a:t>Influenza medical staffing plan</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464058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196909" y="1951128"/>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4</a:t>
            </a:fld>
            <a:endParaRPr lang="en-US" dirty="0"/>
          </a:p>
        </p:txBody>
      </p:sp>
      <p:sp>
        <p:nvSpPr>
          <p:cNvPr id="4" name="TextBox 3">
            <a:extLst>
              <a:ext uri="{FF2B5EF4-FFF2-40B4-BE49-F238E27FC236}">
                <a16:creationId xmlns:a16="http://schemas.microsoft.com/office/drawing/2014/main" id="{351DDB8D-A9C7-7EC9-AED4-87E31E74967B}"/>
              </a:ext>
            </a:extLst>
          </p:cNvPr>
          <p:cNvSpPr txBox="1"/>
          <p:nvPr/>
        </p:nvSpPr>
        <p:spPr>
          <a:xfrm>
            <a:off x="4853884" y="3546022"/>
            <a:ext cx="5833166"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t>GOAL</a:t>
            </a:r>
            <a:r>
              <a:rPr lang="en-US" dirty="0"/>
              <a:t>: To help a medical staffing agency that provides temporary workers to clinics and hospitals on an as-needed basis. The analysis will help plan for influenza  season, a time when additional staff are in high demand. The final results will  examine trends in influenza and how they can be used to proactively plan for  staffing needs across the country. </a:t>
            </a:r>
          </a:p>
        </p:txBody>
      </p:sp>
    </p:spTree>
    <p:extLst>
      <p:ext uri="{BB962C8B-B14F-4D97-AF65-F5344CB8AC3E}">
        <p14:creationId xmlns:p14="http://schemas.microsoft.com/office/powerpoint/2010/main" val="2944765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1188069" y="381935"/>
            <a:ext cx="9356106" cy="1200329"/>
          </a:xfrm>
        </p:spPr>
        <p:txBody>
          <a:bodyPr vert="horz" lIns="91440" tIns="45720" rIns="91440" bIns="45720" rtlCol="0" anchor="t">
            <a:normAutofit/>
          </a:bodyPr>
          <a:lstStyle/>
          <a:p>
            <a:pPr algn="l">
              <a:lnSpc>
                <a:spcPct val="90000"/>
              </a:lnSpc>
            </a:pPr>
            <a:r>
              <a:rPr lang="en-US" sz="6000" kern="1200" dirty="0">
                <a:solidFill>
                  <a:schemeClr val="tx1"/>
                </a:solidFill>
                <a:latin typeface="+mj-lt"/>
                <a:ea typeface="+mj-ea"/>
                <a:cs typeface="+mj-cs"/>
              </a:rPr>
              <a:t>Analysis</a:t>
            </a:r>
          </a:p>
        </p:txBody>
      </p:sp>
      <p:grpSp>
        <p:nvGrpSpPr>
          <p:cNvPr id="1035" name="Group 1034">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03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03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103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1040" name="Straight Connector 103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a:xfrm>
            <a:off x="10149030" y="5911541"/>
            <a:ext cx="374836" cy="308284"/>
          </a:xfrm>
        </p:spPr>
        <p:txBody>
          <a:bodyPr/>
          <a:lstStyle/>
          <a:p>
            <a:pPr defTabSz="768096">
              <a:spcAft>
                <a:spcPts val="600"/>
              </a:spcAft>
            </a:pPr>
            <a:fld id="{8C2E478F-E849-4A8C-AF1F-CBCC78A7CBFA}" type="slidenum">
              <a:rPr lang="en-US" sz="1008" kern="1200">
                <a:solidFill>
                  <a:schemeClr val="tx1">
                    <a:tint val="75000"/>
                  </a:schemeClr>
                </a:solidFill>
                <a:latin typeface="+mn-lt"/>
                <a:ea typeface="+mn-ea"/>
                <a:cs typeface="+mn-cs"/>
              </a:rPr>
              <a:pPr defTabSz="768096">
                <a:spcAft>
                  <a:spcPts val="600"/>
                </a:spcAft>
              </a:pPr>
              <a:t>5</a:t>
            </a:fld>
            <a:endParaRPr lang="en-US"/>
          </a:p>
        </p:txBody>
      </p:sp>
      <p:sp>
        <p:nvSpPr>
          <p:cNvPr id="5" name="Rectangle 4">
            <a:extLst>
              <a:ext uri="{FF2B5EF4-FFF2-40B4-BE49-F238E27FC236}">
                <a16:creationId xmlns:a16="http://schemas.microsoft.com/office/drawing/2014/main" id="{5D4E93C4-48C1-C69B-3AC4-E11A9908E7BC}"/>
              </a:ext>
            </a:extLst>
          </p:cNvPr>
          <p:cNvSpPr/>
          <p:nvPr/>
        </p:nvSpPr>
        <p:spPr>
          <a:xfrm>
            <a:off x="1225571" y="1878055"/>
            <a:ext cx="2392386" cy="790345"/>
          </a:xfrm>
          <a:prstGeom prst="rect">
            <a:avLst/>
          </a:prstGeom>
          <a:noFill/>
        </p:spPr>
        <p:txBody>
          <a:bodyPr wrap="none" lIns="91440" tIns="45720" rIns="91440" bIns="45720">
            <a:spAutoFit/>
          </a:bodyPr>
          <a:lstStyle/>
          <a:p>
            <a:pPr algn="ctr" defTabSz="768096">
              <a:spcAft>
                <a:spcPts val="600"/>
              </a:spcAft>
            </a:pPr>
            <a:r>
              <a:rPr lang="en-US" sz="4536" kern="1200">
                <a:ln w="0"/>
                <a:solidFill>
                  <a:schemeClr val="accent1"/>
                </a:solidFill>
                <a:effectLst>
                  <a:outerShdw blurRad="38100" dist="25400" dir="5400000" algn="ctr" rotWithShape="0">
                    <a:srgbClr val="6E747A">
                      <a:alpha val="43000"/>
                    </a:srgbClr>
                  </a:outerShdw>
                </a:effectLst>
                <a:latin typeface="+mn-lt"/>
                <a:ea typeface="+mn-ea"/>
                <a:cs typeface="+mn-cs"/>
              </a:rPr>
              <a:t>Data Sets</a:t>
            </a:r>
            <a:endParaRPr lang="en-US" sz="5400">
              <a:ln w="0"/>
              <a:solidFill>
                <a:schemeClr val="accent1"/>
              </a:solidFill>
              <a:effectLst>
                <a:outerShdw blurRad="38100" dist="25400" dir="5400000" algn="ctr" rotWithShape="0">
                  <a:srgbClr val="6E747A">
                    <a:alpha val="43000"/>
                  </a:srgbClr>
                </a:outerShdw>
              </a:effectLst>
            </a:endParaRPr>
          </a:p>
        </p:txBody>
      </p:sp>
      <p:sp>
        <p:nvSpPr>
          <p:cNvPr id="7" name="TextBox 6">
            <a:extLst>
              <a:ext uri="{FF2B5EF4-FFF2-40B4-BE49-F238E27FC236}">
                <a16:creationId xmlns:a16="http://schemas.microsoft.com/office/drawing/2014/main" id="{04EDEA2D-9659-5EF6-36AD-2C5B32469378}"/>
              </a:ext>
            </a:extLst>
          </p:cNvPr>
          <p:cNvSpPr txBox="1"/>
          <p:nvPr/>
        </p:nvSpPr>
        <p:spPr>
          <a:xfrm>
            <a:off x="1208364" y="2920760"/>
            <a:ext cx="3377716" cy="2354491"/>
          </a:xfrm>
          <a:prstGeom prst="rect">
            <a:avLst/>
          </a:prstGeom>
          <a:noFill/>
        </p:spPr>
        <p:txBody>
          <a:bodyPr wrap="square" rtlCol="0">
            <a:spAutoFit/>
          </a:bodyPr>
          <a:lstStyle/>
          <a:p>
            <a:pPr defTabSz="768096">
              <a:spcAft>
                <a:spcPts val="600"/>
              </a:spcAft>
            </a:pPr>
            <a:r>
              <a:rPr lang="en-US" sz="1400" kern="1200" dirty="0">
                <a:solidFill>
                  <a:schemeClr val="tx1"/>
                </a:solidFill>
                <a:latin typeface="+mn-lt"/>
                <a:ea typeface="+mn-ea"/>
                <a:cs typeface="+mn-cs"/>
              </a:rPr>
              <a:t>Influenza deaths by geography, time,</a:t>
            </a:r>
          </a:p>
          <a:p>
            <a:pPr defTabSz="768096">
              <a:spcAft>
                <a:spcPts val="600"/>
              </a:spcAft>
            </a:pPr>
            <a:r>
              <a:rPr lang="en-US" sz="1400" kern="1200" dirty="0">
                <a:solidFill>
                  <a:schemeClr val="tx1"/>
                </a:solidFill>
                <a:latin typeface="+mn-lt"/>
                <a:ea typeface="+mn-ea"/>
                <a:cs typeface="+mn-cs"/>
              </a:rPr>
              <a:t> age, and gender  </a:t>
            </a:r>
          </a:p>
          <a:p>
            <a:pPr defTabSz="768096">
              <a:spcAft>
                <a:spcPts val="600"/>
              </a:spcAft>
            </a:pPr>
            <a:r>
              <a:rPr lang="en-US" sz="1400" kern="1200" dirty="0">
                <a:solidFill>
                  <a:schemeClr val="tx1"/>
                </a:solidFill>
                <a:latin typeface="+mn-lt"/>
                <a:ea typeface="+mn-ea"/>
                <a:cs typeface="+mn-cs"/>
              </a:rPr>
              <a:t>Source: CDC </a:t>
            </a:r>
          </a:p>
          <a:p>
            <a:pPr defTabSz="768096">
              <a:spcAft>
                <a:spcPts val="600"/>
              </a:spcAft>
            </a:pPr>
            <a:r>
              <a:rPr lang="en-US" sz="1400" kern="1200" dirty="0">
                <a:solidFill>
                  <a:schemeClr val="tx1"/>
                </a:solidFill>
                <a:latin typeface="+mn-lt"/>
                <a:ea typeface="+mn-ea"/>
                <a:cs typeface="+mn-cs"/>
                <a:hlinkClick r:id="rId2" action="ppaction://hlinkfile"/>
              </a:rPr>
              <a:t>Download Data Set</a:t>
            </a:r>
            <a:endParaRPr lang="en-US" sz="1400" kern="1200" dirty="0">
              <a:solidFill>
                <a:schemeClr val="tx1"/>
              </a:solidFill>
              <a:latin typeface="+mn-lt"/>
              <a:ea typeface="+mn-ea"/>
              <a:cs typeface="+mn-cs"/>
            </a:endParaRPr>
          </a:p>
          <a:p>
            <a:pPr defTabSz="768096">
              <a:spcAft>
                <a:spcPts val="600"/>
              </a:spcAft>
            </a:pPr>
            <a:r>
              <a:rPr lang="en-US" sz="1400" kern="1200" dirty="0">
                <a:solidFill>
                  <a:schemeClr val="tx1"/>
                </a:solidFill>
                <a:latin typeface="+mn-lt"/>
                <a:ea typeface="+mn-ea"/>
                <a:cs typeface="+mn-cs"/>
              </a:rPr>
              <a:t> </a:t>
            </a:r>
          </a:p>
          <a:p>
            <a:pPr defTabSz="768096">
              <a:spcAft>
                <a:spcPts val="600"/>
              </a:spcAft>
            </a:pPr>
            <a:r>
              <a:rPr lang="en-US" sz="1400" kern="1200" dirty="0">
                <a:solidFill>
                  <a:schemeClr val="tx1"/>
                </a:solidFill>
                <a:latin typeface="+mn-lt"/>
                <a:ea typeface="+mn-ea"/>
                <a:cs typeface="+mn-cs"/>
              </a:rPr>
              <a:t>2. Population data by geography </a:t>
            </a:r>
          </a:p>
          <a:p>
            <a:pPr defTabSz="768096">
              <a:spcAft>
                <a:spcPts val="600"/>
              </a:spcAft>
            </a:pPr>
            <a:r>
              <a:rPr lang="en-US" sz="1400" kern="1200" dirty="0">
                <a:solidFill>
                  <a:schemeClr val="tx1"/>
                </a:solidFill>
                <a:latin typeface="+mn-lt"/>
                <a:ea typeface="+mn-ea"/>
                <a:cs typeface="+mn-cs"/>
              </a:rPr>
              <a:t>Source: US Census Bureau</a:t>
            </a:r>
          </a:p>
          <a:p>
            <a:pPr defTabSz="768096">
              <a:spcAft>
                <a:spcPts val="600"/>
              </a:spcAft>
            </a:pPr>
            <a:r>
              <a:rPr lang="en-US" sz="1400" kern="1200" dirty="0">
                <a:solidFill>
                  <a:schemeClr val="tx1"/>
                </a:solidFill>
                <a:latin typeface="+mn-lt"/>
                <a:ea typeface="+mn-ea"/>
                <a:cs typeface="+mn-cs"/>
                <a:hlinkClick r:id="rId3" action="ppaction://hlinkfile"/>
              </a:rPr>
              <a:t>Download Data Set</a:t>
            </a:r>
            <a:endParaRPr lang="en-US" sz="1400" dirty="0"/>
          </a:p>
        </p:txBody>
      </p:sp>
      <p:sp>
        <p:nvSpPr>
          <p:cNvPr id="8" name="Rectangle 7">
            <a:extLst>
              <a:ext uri="{FF2B5EF4-FFF2-40B4-BE49-F238E27FC236}">
                <a16:creationId xmlns:a16="http://schemas.microsoft.com/office/drawing/2014/main" id="{9F769CD2-3746-9E44-AC0A-B3FC90D42F2B}"/>
              </a:ext>
            </a:extLst>
          </p:cNvPr>
          <p:cNvSpPr/>
          <p:nvPr/>
        </p:nvSpPr>
        <p:spPr>
          <a:xfrm>
            <a:off x="4761855" y="1832929"/>
            <a:ext cx="1389740" cy="790345"/>
          </a:xfrm>
          <a:prstGeom prst="rect">
            <a:avLst/>
          </a:prstGeom>
          <a:noFill/>
        </p:spPr>
        <p:txBody>
          <a:bodyPr wrap="none" lIns="91440" tIns="45720" rIns="91440" bIns="45720">
            <a:spAutoFit/>
          </a:bodyPr>
          <a:lstStyle/>
          <a:p>
            <a:pPr algn="ctr" defTabSz="768096">
              <a:spcAft>
                <a:spcPts val="600"/>
              </a:spcAft>
            </a:pPr>
            <a:r>
              <a:rPr lang="en-US" sz="4536" kern="1200">
                <a:ln w="0"/>
                <a:solidFill>
                  <a:schemeClr val="accent1"/>
                </a:solidFill>
                <a:effectLst>
                  <a:outerShdw blurRad="38100" dist="25400" dir="5400000" algn="ctr" rotWithShape="0">
                    <a:srgbClr val="6E747A">
                      <a:alpha val="43000"/>
                    </a:srgbClr>
                  </a:outerShdw>
                </a:effectLst>
                <a:latin typeface="+mn-lt"/>
                <a:ea typeface="+mn-ea"/>
                <a:cs typeface="+mn-cs"/>
              </a:rPr>
              <a:t>Tools</a:t>
            </a:r>
            <a:endParaRPr lang="en-US" sz="5400" b="0" cap="none" spc="0">
              <a:ln w="0"/>
              <a:solidFill>
                <a:schemeClr val="accent1"/>
              </a:solidFill>
              <a:effectLst>
                <a:outerShdw blurRad="38100" dist="25400" dir="5400000" algn="ctr" rotWithShape="0">
                  <a:srgbClr val="6E747A">
                    <a:alpha val="43000"/>
                  </a:srgbClr>
                </a:outerShdw>
              </a:effectLst>
            </a:endParaRPr>
          </a:p>
        </p:txBody>
      </p:sp>
      <p:sp>
        <p:nvSpPr>
          <p:cNvPr id="9" name="TextBox 8">
            <a:extLst>
              <a:ext uri="{FF2B5EF4-FFF2-40B4-BE49-F238E27FC236}">
                <a16:creationId xmlns:a16="http://schemas.microsoft.com/office/drawing/2014/main" id="{B5AB494A-99A2-891E-E39E-6FA41C828401}"/>
              </a:ext>
            </a:extLst>
          </p:cNvPr>
          <p:cNvSpPr txBox="1"/>
          <p:nvPr/>
        </p:nvSpPr>
        <p:spPr>
          <a:xfrm>
            <a:off x="4726375" y="2927858"/>
            <a:ext cx="1897472" cy="988604"/>
          </a:xfrm>
          <a:prstGeom prst="rect">
            <a:avLst/>
          </a:prstGeom>
          <a:noFill/>
        </p:spPr>
        <p:txBody>
          <a:bodyPr wrap="square" rtlCol="0">
            <a:spAutoFit/>
          </a:bodyPr>
          <a:lstStyle/>
          <a:p>
            <a:pPr marL="240030" indent="-240030" defTabSz="768096">
              <a:spcAft>
                <a:spcPts val="600"/>
              </a:spcAft>
              <a:buFont typeface="Arial" panose="020B0604020202020204" pitchFamily="34" charset="0"/>
              <a:buChar char="•"/>
            </a:pPr>
            <a:r>
              <a:rPr lang="en-US" sz="1512" kern="1200">
                <a:solidFill>
                  <a:schemeClr val="tx1"/>
                </a:solidFill>
                <a:latin typeface="+mn-lt"/>
                <a:ea typeface="+mn-ea"/>
                <a:cs typeface="+mn-cs"/>
              </a:rPr>
              <a:t>Microsoft Excel</a:t>
            </a:r>
          </a:p>
          <a:p>
            <a:pPr marL="240030" indent="-240030" defTabSz="768096">
              <a:spcAft>
                <a:spcPts val="600"/>
              </a:spcAft>
              <a:buFont typeface="Arial" panose="020B0604020202020204" pitchFamily="34" charset="0"/>
              <a:buChar char="•"/>
            </a:pPr>
            <a:endParaRPr lang="en-US" sz="1512" kern="1200">
              <a:solidFill>
                <a:schemeClr val="tx1"/>
              </a:solidFill>
              <a:latin typeface="+mn-lt"/>
              <a:ea typeface="+mn-ea"/>
              <a:cs typeface="+mn-cs"/>
            </a:endParaRPr>
          </a:p>
          <a:p>
            <a:pPr marL="285750" indent="-285750">
              <a:spcAft>
                <a:spcPts val="600"/>
              </a:spcAft>
              <a:buFont typeface="Arial" panose="020B0604020202020204" pitchFamily="34" charset="0"/>
              <a:buChar char="•"/>
            </a:pPr>
            <a:endParaRPr lang="en-US"/>
          </a:p>
        </p:txBody>
      </p:sp>
      <p:pic>
        <p:nvPicPr>
          <p:cNvPr id="1026" name="Picture 2" descr="Microsoft Excel logo and symbol, meaning, history, PNG">
            <a:extLst>
              <a:ext uri="{FF2B5EF4-FFF2-40B4-BE49-F238E27FC236}">
                <a16:creationId xmlns:a16="http://schemas.microsoft.com/office/drawing/2014/main" id="{AAE1AC37-95AF-466B-0DCE-A752B7D435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8579" y="2684582"/>
            <a:ext cx="778483" cy="4865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con-tableau - Analytics Training Hub for Data Analytics &amp; Data Science ...">
            <a:extLst>
              <a:ext uri="{FF2B5EF4-FFF2-40B4-BE49-F238E27FC236}">
                <a16:creationId xmlns:a16="http://schemas.microsoft.com/office/drawing/2014/main" id="{42855D74-168F-FDD9-3C58-D7585662B0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97821" y="3251925"/>
            <a:ext cx="1579484" cy="1579484"/>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81AEE7F-390A-ADC5-D989-9019086D99FB}"/>
              </a:ext>
            </a:extLst>
          </p:cNvPr>
          <p:cNvSpPr txBox="1"/>
          <p:nvPr/>
        </p:nvSpPr>
        <p:spPr>
          <a:xfrm>
            <a:off x="6752402" y="2526382"/>
            <a:ext cx="3892852" cy="3344442"/>
          </a:xfrm>
          <a:prstGeom prst="rect">
            <a:avLst/>
          </a:prstGeom>
          <a:noFill/>
        </p:spPr>
        <p:txBody>
          <a:bodyPr wrap="square" rtlCol="0">
            <a:spAutoFit/>
          </a:bodyPr>
          <a:lstStyle/>
          <a:p>
            <a:pPr marL="288036" indent="-288036" defTabSz="768096">
              <a:spcAft>
                <a:spcPts val="600"/>
              </a:spcAft>
              <a:buFont typeface="+mj-lt"/>
              <a:buAutoNum type="arabicPeriod"/>
            </a:pPr>
            <a:r>
              <a:rPr lang="en-US" sz="1512" kern="1200" dirty="0">
                <a:solidFill>
                  <a:schemeClr val="tx1"/>
                </a:solidFill>
                <a:latin typeface="+mn-lt"/>
                <a:ea typeface="+mn-ea"/>
                <a:cs typeface="+mn-cs"/>
              </a:rPr>
              <a:t>Listed the data questions to be answered. </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Designed a Data Research Project</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Formulated a research hypothesis</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Sourced the Right Data</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 Created a data profile</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Implemented data quality measures</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Integrated data from 2 sources into 1.</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Conducted Statistical Analysis by calculating variance and standard deviation</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Formulated a statistical hypothesis</a:t>
            </a:r>
          </a:p>
          <a:p>
            <a:pPr marL="288036" indent="-288036" defTabSz="768096">
              <a:spcAft>
                <a:spcPts val="600"/>
              </a:spcAft>
              <a:buFont typeface="+mj-lt"/>
              <a:buAutoNum type="arabicPeriod"/>
            </a:pPr>
            <a:r>
              <a:rPr lang="en-US" sz="1512" kern="1200" dirty="0">
                <a:solidFill>
                  <a:schemeClr val="tx1"/>
                </a:solidFill>
                <a:latin typeface="+mn-lt"/>
                <a:ea typeface="+mn-ea"/>
                <a:cs typeface="+mn-cs"/>
              </a:rPr>
              <a:t>Created an interim report</a:t>
            </a:r>
            <a:endParaRPr lang="en-US" dirty="0"/>
          </a:p>
        </p:txBody>
      </p:sp>
      <p:sp>
        <p:nvSpPr>
          <p:cNvPr id="11" name="Rectangle 10">
            <a:extLst>
              <a:ext uri="{FF2B5EF4-FFF2-40B4-BE49-F238E27FC236}">
                <a16:creationId xmlns:a16="http://schemas.microsoft.com/office/drawing/2014/main" id="{3421A91C-BE5B-C2EC-0040-33C9FB25AD46}"/>
              </a:ext>
            </a:extLst>
          </p:cNvPr>
          <p:cNvSpPr/>
          <p:nvPr/>
        </p:nvSpPr>
        <p:spPr>
          <a:xfrm>
            <a:off x="7455802" y="1825625"/>
            <a:ext cx="1975477" cy="790345"/>
          </a:xfrm>
          <a:prstGeom prst="rect">
            <a:avLst/>
          </a:prstGeom>
          <a:noFill/>
        </p:spPr>
        <p:txBody>
          <a:bodyPr wrap="none" lIns="91440" tIns="45720" rIns="91440" bIns="45720">
            <a:spAutoFit/>
          </a:bodyPr>
          <a:lstStyle/>
          <a:p>
            <a:pPr algn="ctr" defTabSz="768096">
              <a:spcAft>
                <a:spcPts val="600"/>
              </a:spcAft>
            </a:pPr>
            <a:r>
              <a:rPr lang="en-US" sz="4536" kern="1200">
                <a:ln w="0"/>
                <a:solidFill>
                  <a:schemeClr val="accent1"/>
                </a:solidFill>
                <a:effectLst>
                  <a:outerShdw blurRad="38100" dist="25400" dir="5400000" algn="ctr" rotWithShape="0">
                    <a:srgbClr val="6E747A">
                      <a:alpha val="43000"/>
                    </a:srgbClr>
                  </a:outerShdw>
                </a:effectLst>
                <a:latin typeface="+mn-lt"/>
                <a:ea typeface="+mn-ea"/>
                <a:cs typeface="+mn-cs"/>
              </a:rPr>
              <a:t>Process</a:t>
            </a:r>
            <a:endParaRPr lang="en-US" sz="5400" b="0" cap="none" spc="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86947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594519" y="154339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p:txBody>
          <a:bodyPr>
            <a:normAutofit/>
          </a:bodyPr>
          <a:lstStyle/>
          <a:p>
            <a:r>
              <a:rPr lang="en-US" sz="4400" dirty="0"/>
              <a:t>Visualizations &amp; Storytelling</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6</a:t>
            </a:fld>
            <a:endParaRPr lang="en-US" dirty="0"/>
          </a:p>
        </p:txBody>
      </p:sp>
      <p:pic>
        <p:nvPicPr>
          <p:cNvPr id="7" name="Picture 6">
            <a:extLst>
              <a:ext uri="{FF2B5EF4-FFF2-40B4-BE49-F238E27FC236}">
                <a16:creationId xmlns:a16="http://schemas.microsoft.com/office/drawing/2014/main" id="{70750850-A885-5864-26A0-4C29D8B4D31D}"/>
              </a:ext>
            </a:extLst>
          </p:cNvPr>
          <p:cNvPicPr>
            <a:picLocks noChangeAspect="1"/>
          </p:cNvPicPr>
          <p:nvPr/>
        </p:nvPicPr>
        <p:blipFill>
          <a:blip r:embed="rId2"/>
          <a:stretch>
            <a:fillRect/>
          </a:stretch>
        </p:blipFill>
        <p:spPr>
          <a:xfrm>
            <a:off x="5623560" y="2504915"/>
            <a:ext cx="6568440" cy="3097463"/>
          </a:xfrm>
          <a:prstGeom prst="rect">
            <a:avLst/>
          </a:prstGeom>
        </p:spPr>
      </p:pic>
      <p:pic>
        <p:nvPicPr>
          <p:cNvPr id="9" name="Picture 8">
            <a:extLst>
              <a:ext uri="{FF2B5EF4-FFF2-40B4-BE49-F238E27FC236}">
                <a16:creationId xmlns:a16="http://schemas.microsoft.com/office/drawing/2014/main" id="{758E1BA9-1163-6142-C4B6-FFFA18E5C364}"/>
              </a:ext>
            </a:extLst>
          </p:cNvPr>
          <p:cNvPicPr>
            <a:picLocks noChangeAspect="1"/>
          </p:cNvPicPr>
          <p:nvPr/>
        </p:nvPicPr>
        <p:blipFill>
          <a:blip r:embed="rId3"/>
          <a:stretch>
            <a:fillRect/>
          </a:stretch>
        </p:blipFill>
        <p:spPr>
          <a:xfrm>
            <a:off x="675566" y="2463898"/>
            <a:ext cx="4386888" cy="3138480"/>
          </a:xfrm>
          <a:prstGeom prst="rect">
            <a:avLst/>
          </a:prstGeom>
        </p:spPr>
      </p:pic>
    </p:spTree>
    <p:extLst>
      <p:ext uri="{BB962C8B-B14F-4D97-AF65-F5344CB8AC3E}">
        <p14:creationId xmlns:p14="http://schemas.microsoft.com/office/powerpoint/2010/main" val="2779095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3469346-48B5-E9FA-7A26-7B5A06DB9EDB}"/>
              </a:ext>
            </a:extLst>
          </p:cNvPr>
          <p:cNvSpPr>
            <a:spLocks noGrp="1"/>
          </p:cNvSpPr>
          <p:nvPr>
            <p:ph type="body" sz="quarter" idx="12"/>
          </p:nvPr>
        </p:nvSpPr>
        <p:spPr>
          <a:xfrm>
            <a:off x="3348990" y="294699"/>
            <a:ext cx="5113493" cy="985461"/>
          </a:xfrm>
        </p:spPr>
        <p:txBody>
          <a:bodyPr/>
          <a:lstStyle/>
          <a:p>
            <a:r>
              <a:rPr lang="en-US" sz="4400" dirty="0"/>
              <a:t>Key Takeaways</a:t>
            </a:r>
          </a:p>
        </p:txBody>
      </p:sp>
      <p:sp>
        <p:nvSpPr>
          <p:cNvPr id="11" name="TextBox 10">
            <a:extLst>
              <a:ext uri="{FF2B5EF4-FFF2-40B4-BE49-F238E27FC236}">
                <a16:creationId xmlns:a16="http://schemas.microsoft.com/office/drawing/2014/main" id="{3784996F-02DE-CC9F-F58A-3787B9F65A89}"/>
              </a:ext>
            </a:extLst>
          </p:cNvPr>
          <p:cNvSpPr txBox="1"/>
          <p:nvPr/>
        </p:nvSpPr>
        <p:spPr>
          <a:xfrm>
            <a:off x="960120" y="1737361"/>
            <a:ext cx="10481310" cy="4247317"/>
          </a:xfrm>
          <a:prstGeom prst="rect">
            <a:avLst/>
          </a:prstGeom>
          <a:noFill/>
        </p:spPr>
        <p:txBody>
          <a:bodyPr wrap="square" rtlCol="0">
            <a:spAutoFit/>
          </a:bodyPr>
          <a:lstStyle/>
          <a:p>
            <a:r>
              <a:rPr lang="en-US" dirty="0">
                <a:solidFill>
                  <a:srgbClr val="E99757"/>
                </a:solidFill>
              </a:rPr>
              <a:t>Reflecting on the outcomes of the influenza season staffing analysis project:</a:t>
            </a:r>
          </a:p>
          <a:p>
            <a:endParaRPr lang="en-US" dirty="0">
              <a:solidFill>
                <a:srgbClr val="E99757"/>
              </a:solidFill>
            </a:endParaRPr>
          </a:p>
          <a:p>
            <a:r>
              <a:rPr lang="en-US" dirty="0">
                <a:solidFill>
                  <a:srgbClr val="E99757"/>
                </a:solidFill>
              </a:rPr>
              <a:t>There were several key insights and recommendations that emerged. The process involved a comprehensive examination of influenza trends, vulnerable demographics, and historical data, leading to actionable strategies for the medical staffing agency. It reinforced the significance of basing decisions on data-driven insights. Leveraging historical data on influenza trends, mortality rates, and demographic distributions allowed for a targeted and informed approach to staffing allocation. </a:t>
            </a:r>
          </a:p>
          <a:p>
            <a:endParaRPr lang="en-US" dirty="0">
              <a:solidFill>
                <a:srgbClr val="E99757"/>
              </a:solidFill>
            </a:endParaRPr>
          </a:p>
          <a:p>
            <a:r>
              <a:rPr lang="en-US" dirty="0">
                <a:solidFill>
                  <a:srgbClr val="E99757"/>
                </a:solidFill>
              </a:rPr>
              <a:t>Approach Enhancement for the Next Project:</a:t>
            </a:r>
          </a:p>
          <a:p>
            <a:endParaRPr lang="en-US" dirty="0">
              <a:solidFill>
                <a:srgbClr val="E99757"/>
              </a:solidFill>
            </a:endParaRPr>
          </a:p>
          <a:p>
            <a:r>
              <a:rPr lang="en-US" dirty="0">
                <a:solidFill>
                  <a:srgbClr val="E99757"/>
                </a:solidFill>
              </a:rPr>
              <a:t>As I transition to the next project, there are opportunities to enhance my approach and take it to the next level. To elevate the analysis, I’m considering incorporating advanced analytics and machine learning models. These technologies can provide more accurate predictions of influenza trends, allowing for even more precise and timely staffing decisions.</a:t>
            </a:r>
          </a:p>
          <a:p>
            <a:endParaRPr lang="en-US" dirty="0"/>
          </a:p>
        </p:txBody>
      </p:sp>
    </p:spTree>
    <p:extLst>
      <p:ext uri="{BB962C8B-B14F-4D97-AF65-F5344CB8AC3E}">
        <p14:creationId xmlns:p14="http://schemas.microsoft.com/office/powerpoint/2010/main" val="471511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EF17487-C386-4F99-B5EB-4FD3DF423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1246824" y="643467"/>
            <a:ext cx="4772975" cy="1800526"/>
          </a:xfrm>
        </p:spPr>
        <p:txBody>
          <a:bodyPr vert="horz" lIns="91440" tIns="45720" rIns="91440" bIns="45720" rtlCol="0" anchor="ctr">
            <a:normAutofit/>
          </a:bodyPr>
          <a:lstStyle/>
          <a:p>
            <a:pPr algn="l">
              <a:lnSpc>
                <a:spcPct val="90000"/>
              </a:lnSpc>
            </a:pPr>
            <a:r>
              <a:rPr lang="en-US" sz="4400" dirty="0">
                <a:latin typeface="+mj-lt"/>
              </a:rPr>
              <a:t>Conclusion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1246824" y="2623381"/>
            <a:ext cx="4772974" cy="3553581"/>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sz="1600" dirty="0">
                <a:solidFill>
                  <a:schemeClr val="accent2"/>
                </a:solidFill>
                <a:effectLst/>
              </a:rPr>
              <a:t>The analysis conducted revealed that Influenza poses a threat to populations over 65 years of age. </a:t>
            </a:r>
          </a:p>
          <a:p>
            <a:pPr indent="-228600" algn="l">
              <a:lnSpc>
                <a:spcPct val="90000"/>
              </a:lnSpc>
              <a:buFont typeface="Arial" panose="020B0604020202020204" pitchFamily="34" charset="0"/>
              <a:buChar char="•"/>
            </a:pPr>
            <a:r>
              <a:rPr lang="en-US" sz="1600" dirty="0">
                <a:solidFill>
                  <a:schemeClr val="accent2"/>
                </a:solidFill>
                <a:effectLst/>
              </a:rPr>
              <a:t> The states more populous with this vulnerable age group are California, New York, Texas, Pennsylvania, and Florida.</a:t>
            </a:r>
          </a:p>
          <a:p>
            <a:pPr indent="-228600" algn="l">
              <a:lnSpc>
                <a:spcPct val="90000"/>
              </a:lnSpc>
              <a:buFont typeface="Arial" panose="020B0604020202020204" pitchFamily="34" charset="0"/>
              <a:buChar char="•"/>
            </a:pPr>
            <a:r>
              <a:rPr lang="en-US" sz="1600" dirty="0">
                <a:solidFill>
                  <a:schemeClr val="accent2"/>
                </a:solidFill>
                <a:effectLst/>
              </a:rPr>
              <a:t> The months the Influenza Virus is more prominent are December, January, February, March, and April.</a:t>
            </a:r>
          </a:p>
          <a:p>
            <a:pPr indent="-228600" algn="l">
              <a:lnSpc>
                <a:spcPct val="90000"/>
              </a:lnSpc>
              <a:buFont typeface="Arial" panose="020B0604020202020204" pitchFamily="34" charset="0"/>
              <a:buChar char="•"/>
            </a:pPr>
            <a:r>
              <a:rPr lang="en-US" sz="1600" b="1" dirty="0">
                <a:solidFill>
                  <a:schemeClr val="accent2"/>
                </a:solidFill>
                <a:effectLst/>
              </a:rPr>
              <a:t>The states of California, New York, Texas, Florida, and Pennsylvania have historically high mortality due to Influenza.</a:t>
            </a:r>
            <a:endParaRPr lang="en-US" sz="1600" dirty="0">
              <a:solidFill>
                <a:schemeClr val="accent2"/>
              </a:solidFill>
              <a:effectLst/>
            </a:endParaRPr>
          </a:p>
          <a:p>
            <a:pPr indent="-228600" algn="l">
              <a:lnSpc>
                <a:spcPct val="90000"/>
              </a:lnSpc>
              <a:buFont typeface="Arial" panose="020B0604020202020204" pitchFamily="34" charset="0"/>
              <a:buChar char="•"/>
            </a:pPr>
            <a:r>
              <a:rPr lang="en-US" sz="1600" b="1" dirty="0">
                <a:solidFill>
                  <a:schemeClr val="accent2"/>
                </a:solidFill>
                <a:effectLst/>
              </a:rPr>
              <a:t>It was recommended that medical staff should be sent to these hotspots during the peak months of December through April.</a:t>
            </a:r>
            <a:endParaRPr lang="en-US" sz="1600" dirty="0">
              <a:solidFill>
                <a:schemeClr val="accent2"/>
              </a:solidFill>
            </a:endParaRPr>
          </a:p>
        </p:txBody>
      </p:sp>
      <p:pic>
        <p:nvPicPr>
          <p:cNvPr id="4" name="Picture 3">
            <a:extLst>
              <a:ext uri="{FF2B5EF4-FFF2-40B4-BE49-F238E27FC236}">
                <a16:creationId xmlns:a16="http://schemas.microsoft.com/office/drawing/2014/main" id="{740BAECA-7EC4-4FB6-3F4E-206CCE677222}"/>
              </a:ext>
            </a:extLst>
          </p:cNvPr>
          <p:cNvPicPr>
            <a:picLocks noChangeAspect="1"/>
          </p:cNvPicPr>
          <p:nvPr/>
        </p:nvPicPr>
        <p:blipFill>
          <a:blip r:embed="rId2"/>
          <a:stretch>
            <a:fillRect/>
          </a:stretch>
        </p:blipFill>
        <p:spPr>
          <a:xfrm>
            <a:off x="5870020" y="631995"/>
            <a:ext cx="6007251" cy="2748317"/>
          </a:xfrm>
          <a:prstGeom prst="rect">
            <a:avLst/>
          </a:prstGeom>
        </p:spPr>
      </p:pic>
      <p:sp>
        <p:nvSpPr>
          <p:cNvPr id="6" name="TextBox 5">
            <a:extLst>
              <a:ext uri="{FF2B5EF4-FFF2-40B4-BE49-F238E27FC236}">
                <a16:creationId xmlns:a16="http://schemas.microsoft.com/office/drawing/2014/main" id="{B6265C5A-43FC-9BD3-D2B2-86A5EC9A6CD0}"/>
              </a:ext>
            </a:extLst>
          </p:cNvPr>
          <p:cNvSpPr txBox="1"/>
          <p:nvPr/>
        </p:nvSpPr>
        <p:spPr>
          <a:xfrm>
            <a:off x="7583352" y="4408852"/>
            <a:ext cx="7190184" cy="646331"/>
          </a:xfrm>
          <a:prstGeom prst="rect">
            <a:avLst/>
          </a:prstGeom>
          <a:noFill/>
        </p:spPr>
        <p:txBody>
          <a:bodyPr wrap="square">
            <a:spAutoFit/>
          </a:bodyPr>
          <a:lstStyle/>
          <a:p>
            <a:r>
              <a:rPr lang="en-US" sz="3600" dirty="0">
                <a:hlinkClick r:id="rId3">
                  <a:extLst>
                    <a:ext uri="{A12FA001-AC4F-418D-AE19-62706E023703}">
                      <ahyp:hlinkClr xmlns:ahyp="http://schemas.microsoft.com/office/drawing/2018/hyperlinkcolor" val="tx"/>
                    </a:ext>
                  </a:extLst>
                </a:hlinkClick>
              </a:rPr>
              <a:t>Project link</a:t>
            </a:r>
            <a:endParaRPr lang="en-US" sz="3600" dirty="0"/>
          </a:p>
        </p:txBody>
      </p:sp>
    </p:spTree>
    <p:extLst>
      <p:ext uri="{BB962C8B-B14F-4D97-AF65-F5344CB8AC3E}">
        <p14:creationId xmlns:p14="http://schemas.microsoft.com/office/powerpoint/2010/main" val="83977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763508" y="-112263"/>
            <a:ext cx="6018530" cy="1661297"/>
          </a:xfrm>
        </p:spPr>
        <p:txBody>
          <a:bodyPr>
            <a:noAutofit/>
          </a:bodyPr>
          <a:lstStyle/>
          <a:p>
            <a:r>
              <a:rPr lang="en-US" sz="4400" dirty="0"/>
              <a:t>Rockbuster Stealth Sales analysis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5251450" cy="6867922"/>
          </a:xfrm>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411595" y="1872686"/>
            <a:ext cx="2834640" cy="365125"/>
          </a:xfrm>
        </p:spPr>
        <p:txBody>
          <a:bodyPr/>
          <a:lstStyle/>
          <a:p>
            <a:r>
              <a:rPr lang="en-US" dirty="0"/>
              <a:t>Let’s Explore</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9</a:t>
            </a:fld>
            <a:endParaRPr lang="en-US" dirty="0"/>
          </a:p>
        </p:txBody>
      </p:sp>
      <p:sp>
        <p:nvSpPr>
          <p:cNvPr id="5" name="TextBox 4">
            <a:extLst>
              <a:ext uri="{FF2B5EF4-FFF2-40B4-BE49-F238E27FC236}">
                <a16:creationId xmlns:a16="http://schemas.microsoft.com/office/drawing/2014/main" id="{8F0D3C6A-4F1B-A45F-9A0C-9035E833F697}"/>
              </a:ext>
            </a:extLst>
          </p:cNvPr>
          <p:cNvSpPr txBox="1"/>
          <p:nvPr/>
        </p:nvSpPr>
        <p:spPr>
          <a:xfrm>
            <a:off x="5719762" y="2561463"/>
            <a:ext cx="5361194" cy="3416320"/>
          </a:xfrm>
          <a:prstGeom prst="rect">
            <a:avLst/>
          </a:prstGeom>
          <a:noFill/>
        </p:spPr>
        <p:txBody>
          <a:bodyPr wrap="square" rtlCol="0">
            <a:spAutoFit/>
          </a:bodyPr>
          <a:lstStyle/>
          <a:p>
            <a:r>
              <a:rPr lang="en-US" b="1" dirty="0"/>
              <a:t>Goal</a:t>
            </a:r>
            <a:r>
              <a:rPr lang="en-US" dirty="0"/>
              <a:t>: The Rockbuster Stealth Management Board has asked a series of business questions and   they expect data-driven answers that they can use for their 2020 company strategy. </a:t>
            </a:r>
          </a:p>
          <a:p>
            <a:pPr marL="285750" indent="-285750">
              <a:buFont typeface="Arial" panose="020B0604020202020204" pitchFamily="34" charset="0"/>
              <a:buChar char="•"/>
            </a:pPr>
            <a:r>
              <a:rPr lang="en-US" dirty="0"/>
              <a:t>Which movies contributed the most/least to revenue gain?    </a:t>
            </a:r>
          </a:p>
          <a:p>
            <a:pPr marL="285750" indent="-285750">
              <a:buFont typeface="Arial" panose="020B0604020202020204" pitchFamily="34" charset="0"/>
              <a:buChar char="•"/>
            </a:pPr>
            <a:r>
              <a:rPr lang="en-US" dirty="0"/>
              <a:t>What was the average rental duration for all videos? </a:t>
            </a:r>
          </a:p>
          <a:p>
            <a:pPr marL="285750" indent="-285750">
              <a:buFont typeface="Arial" panose="020B0604020202020204" pitchFamily="34" charset="0"/>
              <a:buChar char="•"/>
            </a:pPr>
            <a:r>
              <a:rPr lang="en-US" dirty="0"/>
              <a:t>Which countries are Rockbuster customers based in?  </a:t>
            </a:r>
          </a:p>
          <a:p>
            <a:pPr marL="285750" indent="-285750">
              <a:buFont typeface="Arial" panose="020B0604020202020204" pitchFamily="34" charset="0"/>
              <a:buChar char="•"/>
            </a:pPr>
            <a:r>
              <a:rPr lang="en-US" dirty="0"/>
              <a:t>Where are customers with a high lifetime value based? </a:t>
            </a:r>
          </a:p>
          <a:p>
            <a:pPr marL="285750" indent="-285750">
              <a:buFont typeface="Arial" panose="020B0604020202020204" pitchFamily="34" charset="0"/>
              <a:buChar char="•"/>
            </a:pPr>
            <a:r>
              <a:rPr lang="en-US" dirty="0"/>
              <a:t>Do sales figures vary between geographic regions?</a:t>
            </a:r>
          </a:p>
        </p:txBody>
      </p:sp>
      <p:pic>
        <p:nvPicPr>
          <p:cNvPr id="7" name="Picture Placeholder 5" descr="person staring at blueprints on a brick wall">
            <a:extLst>
              <a:ext uri="{FF2B5EF4-FFF2-40B4-BE49-F238E27FC236}">
                <a16:creationId xmlns:a16="http://schemas.microsoft.com/office/drawing/2014/main" id="{1C76E946-D236-1686-7928-A0D70B508EA0}"/>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Lst>
          </a:blip>
          <a:srcRect l="23552" t="1" r="23880" b="327"/>
          <a:stretch/>
        </p:blipFill>
        <p:spPr>
          <a:xfrm>
            <a:off x="-1" y="0"/>
            <a:ext cx="5000625" cy="6858000"/>
          </a:xfrm>
          <a:prstGeom prst="rect">
            <a:avLst/>
          </a:prstGeom>
        </p:spPr>
      </p:pic>
    </p:spTree>
    <p:extLst>
      <p:ext uri="{BB962C8B-B14F-4D97-AF65-F5344CB8AC3E}">
        <p14:creationId xmlns:p14="http://schemas.microsoft.com/office/powerpoint/2010/main" val="4188395608"/>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2.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D9F223-918A-45AF-9B53-56AB9E5E2182}">
  <ds:schemaRefs>
    <ds:schemaRef ds:uri="http://schemas.microsoft.com/office/2006/metadata/properties"/>
    <ds:schemaRef ds:uri="http://purl.org/dc/elements/1.1/"/>
    <ds:schemaRef ds:uri="http://schemas.microsoft.com/office/2006/documentManagement/types"/>
    <ds:schemaRef ds:uri="http://schemas.microsoft.com/office/infopath/2007/PartnerControls"/>
    <ds:schemaRef ds:uri="16c05727-aa75-4e4a-9b5f-8a80a1165891"/>
    <ds:schemaRef ds:uri="http://purl.org/dc/dcmitype/"/>
    <ds:schemaRef ds:uri="http://www.w3.org/XML/1998/namespace"/>
    <ds:schemaRef ds:uri="71af3243-3dd4-4a8d-8c0d-dd76da1f02a5"/>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4205</TotalTime>
  <Words>2863</Words>
  <Application>Microsoft Office PowerPoint</Application>
  <PresentationFormat>Widescreen</PresentationFormat>
  <Paragraphs>327</Paragraphs>
  <Slides>37</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37</vt:i4>
      </vt:variant>
    </vt:vector>
  </HeadingPairs>
  <TitlesOfParts>
    <vt:vector size="44" baseType="lpstr">
      <vt:lpstr>Arial</vt:lpstr>
      <vt:lpstr>Calibri</vt:lpstr>
      <vt:lpstr>Calibri Light</vt:lpstr>
      <vt:lpstr>TradeGothicNextW01-Ligh 693250</vt:lpstr>
      <vt:lpstr>Wingdings</vt:lpstr>
      <vt:lpstr>Office Theme</vt:lpstr>
      <vt:lpstr>Packager Shell Object</vt:lpstr>
      <vt:lpstr>Data Analytics Portfolio </vt:lpstr>
      <vt:lpstr>Table of Contents</vt:lpstr>
      <vt:lpstr>Skillsets</vt:lpstr>
      <vt:lpstr> Influenza medical staffing plan</vt:lpstr>
      <vt:lpstr>Analysis</vt:lpstr>
      <vt:lpstr>Visualizations &amp; Storytelling</vt:lpstr>
      <vt:lpstr>PowerPoint Presentation</vt:lpstr>
      <vt:lpstr>Conclusion</vt:lpstr>
      <vt:lpstr>Rockbuster Stealth Sales analysis</vt:lpstr>
      <vt:lpstr>Analysis</vt:lpstr>
      <vt:lpstr>Visualizations of SQL results</vt:lpstr>
      <vt:lpstr>Conclusion</vt:lpstr>
      <vt:lpstr>Pig E BAnk</vt:lpstr>
      <vt:lpstr>Analysis</vt:lpstr>
      <vt:lpstr>Visualizations</vt:lpstr>
      <vt:lpstr>Conclusion</vt:lpstr>
      <vt:lpstr> Instacart Grocery Basket Analysis</vt:lpstr>
      <vt:lpstr>Analysis</vt:lpstr>
      <vt:lpstr>Visualizations</vt:lpstr>
      <vt:lpstr>Conclusion</vt:lpstr>
      <vt:lpstr>Main factors contributing to happiness</vt:lpstr>
      <vt:lpstr>Analysis</vt:lpstr>
      <vt:lpstr>Visualizations</vt:lpstr>
      <vt:lpstr>Visualizations</vt:lpstr>
      <vt:lpstr>Conclusion</vt:lpstr>
      <vt:lpstr>Gameco Sales Analysis</vt:lpstr>
      <vt:lpstr>Analysis</vt:lpstr>
      <vt:lpstr>Gameco’s Sales Expectations</vt:lpstr>
      <vt:lpstr>Current state of the video game market</vt:lpstr>
      <vt:lpstr>Video game sales in 2016 and A look at the new European market</vt:lpstr>
      <vt:lpstr>Conclusion</vt:lpstr>
      <vt:lpstr>Chocolate Rating Analysis</vt:lpstr>
      <vt:lpstr>Analysis</vt:lpstr>
      <vt:lpstr>Visualizations</vt:lpstr>
      <vt:lpstr>Visualizations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Fabrikam Technology Inc.</dc:title>
  <dc:creator>brian avila</dc:creator>
  <cp:lastModifiedBy>brian avila</cp:lastModifiedBy>
  <cp:revision>53</cp:revision>
  <dcterms:created xsi:type="dcterms:W3CDTF">2023-10-29T19:41:36Z</dcterms:created>
  <dcterms:modified xsi:type="dcterms:W3CDTF">2023-12-19T15:20:54Z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